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87" r:id="rId3"/>
    <p:sldId id="258" r:id="rId4"/>
    <p:sldId id="259" r:id="rId5"/>
    <p:sldId id="260" r:id="rId6"/>
    <p:sldId id="261" r:id="rId7"/>
    <p:sldId id="284" r:id="rId8"/>
    <p:sldId id="262" r:id="rId9"/>
    <p:sldId id="263" r:id="rId10"/>
    <p:sldId id="264" r:id="rId11"/>
    <p:sldId id="265" r:id="rId12"/>
    <p:sldId id="285" r:id="rId13"/>
    <p:sldId id="266" r:id="rId14"/>
    <p:sldId id="267" r:id="rId15"/>
    <p:sldId id="268" r:id="rId16"/>
    <p:sldId id="269" r:id="rId17"/>
    <p:sldId id="286"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8" r:id="rId33"/>
    <p:sldId id="289" r:id="rId34"/>
    <p:sldId id="290" r:id="rId35"/>
    <p:sldId id="291" r:id="rId36"/>
    <p:sldId id="292" r:id="rId37"/>
    <p:sldId id="293"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706" autoAdjust="0"/>
    <p:restoredTop sz="94660"/>
  </p:normalViewPr>
  <p:slideViewPr>
    <p:cSldViewPr snapToGrid="0">
      <p:cViewPr varScale="1">
        <p:scale>
          <a:sx n="70" d="100"/>
          <a:sy n="70" d="100"/>
        </p:scale>
        <p:origin x="672"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EE3DC6C-7212-40AB-9E58-638F483B3827}" type="datetimeFigureOut">
              <a:rPr lang="en-US" smtClean="0"/>
              <a:t>5/10/2020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7D59FD-5ACD-4053-9C54-3FF8E0051D51}" type="slidenum">
              <a:rPr lang="en-US" smtClean="0"/>
              <a:t>‹#›</a:t>
            </a:fld>
            <a:endParaRPr lang="en-US"/>
          </a:p>
        </p:txBody>
      </p:sp>
    </p:spTree>
    <p:extLst>
      <p:ext uri="{BB962C8B-B14F-4D97-AF65-F5344CB8AC3E}">
        <p14:creationId xmlns:p14="http://schemas.microsoft.com/office/powerpoint/2010/main" val="30519361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EE3DC6C-7212-40AB-9E58-638F483B3827}" type="datetimeFigureOut">
              <a:rPr lang="en-US" smtClean="0"/>
              <a:t>5/10/2020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7D59FD-5ACD-4053-9C54-3FF8E0051D51}" type="slidenum">
              <a:rPr lang="en-US" smtClean="0"/>
              <a:t>‹#›</a:t>
            </a:fld>
            <a:endParaRPr lang="en-US"/>
          </a:p>
        </p:txBody>
      </p:sp>
    </p:spTree>
    <p:extLst>
      <p:ext uri="{BB962C8B-B14F-4D97-AF65-F5344CB8AC3E}">
        <p14:creationId xmlns:p14="http://schemas.microsoft.com/office/powerpoint/2010/main" val="40083474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EE3DC6C-7212-40AB-9E58-638F483B3827}" type="datetimeFigureOut">
              <a:rPr lang="en-US" smtClean="0"/>
              <a:t>5/10/2020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7D59FD-5ACD-4053-9C54-3FF8E0051D51}" type="slidenum">
              <a:rPr lang="en-US" smtClean="0"/>
              <a:t>‹#›</a:t>
            </a:fld>
            <a:endParaRPr lang="en-US"/>
          </a:p>
        </p:txBody>
      </p:sp>
    </p:spTree>
    <p:extLst>
      <p:ext uri="{BB962C8B-B14F-4D97-AF65-F5344CB8AC3E}">
        <p14:creationId xmlns:p14="http://schemas.microsoft.com/office/powerpoint/2010/main" val="6384489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EE3DC6C-7212-40AB-9E58-638F483B3827}" type="datetimeFigureOut">
              <a:rPr lang="en-US" smtClean="0"/>
              <a:t>5/10/2020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7D59FD-5ACD-4053-9C54-3FF8E0051D51}" type="slidenum">
              <a:rPr lang="en-US" smtClean="0"/>
              <a:t>‹#›</a:t>
            </a:fld>
            <a:endParaRPr lang="en-US"/>
          </a:p>
        </p:txBody>
      </p:sp>
    </p:spTree>
    <p:extLst>
      <p:ext uri="{BB962C8B-B14F-4D97-AF65-F5344CB8AC3E}">
        <p14:creationId xmlns:p14="http://schemas.microsoft.com/office/powerpoint/2010/main" val="36611245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EE3DC6C-7212-40AB-9E58-638F483B3827}" type="datetimeFigureOut">
              <a:rPr lang="en-US" smtClean="0"/>
              <a:t>5/10/2020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7D59FD-5ACD-4053-9C54-3FF8E0051D51}" type="slidenum">
              <a:rPr lang="en-US" smtClean="0"/>
              <a:t>‹#›</a:t>
            </a:fld>
            <a:endParaRPr lang="en-US"/>
          </a:p>
        </p:txBody>
      </p:sp>
    </p:spTree>
    <p:extLst>
      <p:ext uri="{BB962C8B-B14F-4D97-AF65-F5344CB8AC3E}">
        <p14:creationId xmlns:p14="http://schemas.microsoft.com/office/powerpoint/2010/main" val="27190692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EE3DC6C-7212-40AB-9E58-638F483B3827}" type="datetimeFigureOut">
              <a:rPr lang="en-US" smtClean="0"/>
              <a:t>5/10/2020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7D59FD-5ACD-4053-9C54-3FF8E0051D51}" type="slidenum">
              <a:rPr lang="en-US" smtClean="0"/>
              <a:t>‹#›</a:t>
            </a:fld>
            <a:endParaRPr lang="en-US"/>
          </a:p>
        </p:txBody>
      </p:sp>
    </p:spTree>
    <p:extLst>
      <p:ext uri="{BB962C8B-B14F-4D97-AF65-F5344CB8AC3E}">
        <p14:creationId xmlns:p14="http://schemas.microsoft.com/office/powerpoint/2010/main" val="23714609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EE3DC6C-7212-40AB-9E58-638F483B3827}" type="datetimeFigureOut">
              <a:rPr lang="en-US" smtClean="0"/>
              <a:t>5/10/2020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37D59FD-5ACD-4053-9C54-3FF8E0051D51}" type="slidenum">
              <a:rPr lang="en-US" smtClean="0"/>
              <a:t>‹#›</a:t>
            </a:fld>
            <a:endParaRPr lang="en-US"/>
          </a:p>
        </p:txBody>
      </p:sp>
    </p:spTree>
    <p:extLst>
      <p:ext uri="{BB962C8B-B14F-4D97-AF65-F5344CB8AC3E}">
        <p14:creationId xmlns:p14="http://schemas.microsoft.com/office/powerpoint/2010/main" val="24480623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EE3DC6C-7212-40AB-9E58-638F483B3827}" type="datetimeFigureOut">
              <a:rPr lang="en-US" smtClean="0"/>
              <a:t>5/10/2020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37D59FD-5ACD-4053-9C54-3FF8E0051D51}" type="slidenum">
              <a:rPr lang="en-US" smtClean="0"/>
              <a:t>‹#›</a:t>
            </a:fld>
            <a:endParaRPr lang="en-US"/>
          </a:p>
        </p:txBody>
      </p:sp>
    </p:spTree>
    <p:extLst>
      <p:ext uri="{BB962C8B-B14F-4D97-AF65-F5344CB8AC3E}">
        <p14:creationId xmlns:p14="http://schemas.microsoft.com/office/powerpoint/2010/main" val="14836980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E3DC6C-7212-40AB-9E58-638F483B3827}" type="datetimeFigureOut">
              <a:rPr lang="en-US" smtClean="0"/>
              <a:t>5/10/2020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37D59FD-5ACD-4053-9C54-3FF8E0051D51}" type="slidenum">
              <a:rPr lang="en-US" smtClean="0"/>
              <a:t>‹#›</a:t>
            </a:fld>
            <a:endParaRPr lang="en-US"/>
          </a:p>
        </p:txBody>
      </p:sp>
    </p:spTree>
    <p:extLst>
      <p:ext uri="{BB962C8B-B14F-4D97-AF65-F5344CB8AC3E}">
        <p14:creationId xmlns:p14="http://schemas.microsoft.com/office/powerpoint/2010/main" val="721858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EE3DC6C-7212-40AB-9E58-638F483B3827}" type="datetimeFigureOut">
              <a:rPr lang="en-US" smtClean="0"/>
              <a:t>5/10/2020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7D59FD-5ACD-4053-9C54-3FF8E0051D51}" type="slidenum">
              <a:rPr lang="en-US" smtClean="0"/>
              <a:t>‹#›</a:t>
            </a:fld>
            <a:endParaRPr lang="en-US"/>
          </a:p>
        </p:txBody>
      </p:sp>
    </p:spTree>
    <p:extLst>
      <p:ext uri="{BB962C8B-B14F-4D97-AF65-F5344CB8AC3E}">
        <p14:creationId xmlns:p14="http://schemas.microsoft.com/office/powerpoint/2010/main" val="39222648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EE3DC6C-7212-40AB-9E58-638F483B3827}" type="datetimeFigureOut">
              <a:rPr lang="en-US" smtClean="0"/>
              <a:t>5/10/2020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7D59FD-5ACD-4053-9C54-3FF8E0051D51}" type="slidenum">
              <a:rPr lang="en-US" smtClean="0"/>
              <a:t>‹#›</a:t>
            </a:fld>
            <a:endParaRPr lang="en-US"/>
          </a:p>
        </p:txBody>
      </p:sp>
    </p:spTree>
    <p:extLst>
      <p:ext uri="{BB962C8B-B14F-4D97-AF65-F5344CB8AC3E}">
        <p14:creationId xmlns:p14="http://schemas.microsoft.com/office/powerpoint/2010/main" val="21720670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E3DC6C-7212-40AB-9E58-638F483B3827}" type="datetimeFigureOut">
              <a:rPr lang="en-US" smtClean="0"/>
              <a:t>5/10/2020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7D59FD-5ACD-4053-9C54-3FF8E0051D51}" type="slidenum">
              <a:rPr lang="en-US" smtClean="0"/>
              <a:t>‹#›</a:t>
            </a:fld>
            <a:endParaRPr lang="en-US"/>
          </a:p>
        </p:txBody>
      </p:sp>
    </p:spTree>
    <p:extLst>
      <p:ext uri="{BB962C8B-B14F-4D97-AF65-F5344CB8AC3E}">
        <p14:creationId xmlns:p14="http://schemas.microsoft.com/office/powerpoint/2010/main" val="19309684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7.xml"/><Relationship Id="rId6" Type="http://schemas.openxmlformats.org/officeDocument/2006/relationships/image" Target="../media/image14.jpeg"/><Relationship Id="rId5" Type="http://schemas.openxmlformats.org/officeDocument/2006/relationships/image" Target="../media/image13.jpg"/><Relationship Id="rId4" Type="http://schemas.openxmlformats.org/officeDocument/2006/relationships/image" Target="../media/image12.jpg"/></Relationships>
</file>

<file path=ppt/slides/_rels/slide1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7.xml"/><Relationship Id="rId5" Type="http://schemas.openxmlformats.org/officeDocument/2006/relationships/image" Target="../media/image18.jp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 Id="rId5" Type="http://schemas.openxmlformats.org/officeDocument/2006/relationships/image" Target="../media/image22.jpg"/><Relationship Id="rId4" Type="http://schemas.openxmlformats.org/officeDocument/2006/relationships/image" Target="../media/image21.jpg"/></Relationships>
</file>

<file path=ppt/slides/_rels/slide1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 Id="rId5" Type="http://schemas.openxmlformats.org/officeDocument/2006/relationships/image" Target="../media/image26.jpg"/><Relationship Id="rId4" Type="http://schemas.openxmlformats.org/officeDocument/2006/relationships/image" Target="../media/image25.jpg"/></Relationships>
</file>

<file path=ppt/slides/_rels/slide1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jpg"/><Relationship Id="rId1" Type="http://schemas.openxmlformats.org/officeDocument/2006/relationships/slideLayout" Target="../slideLayouts/slideLayout7.xml"/><Relationship Id="rId4" Type="http://schemas.openxmlformats.org/officeDocument/2006/relationships/image" Target="../media/image29.jpg"/></Relationships>
</file>

<file path=ppt/slides/_rels/slide16.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0.jpg"/><Relationship Id="rId1" Type="http://schemas.openxmlformats.org/officeDocument/2006/relationships/slideLayout" Target="../slideLayouts/slideLayout7.xml"/><Relationship Id="rId5" Type="http://schemas.openxmlformats.org/officeDocument/2006/relationships/image" Target="../media/image33.jpg"/><Relationship Id="rId4" Type="http://schemas.openxmlformats.org/officeDocument/2006/relationships/image" Target="../media/image32.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34.jpg"/><Relationship Id="rId1" Type="http://schemas.openxmlformats.org/officeDocument/2006/relationships/slideLayout" Target="../slideLayouts/slideLayout7.xml"/><Relationship Id="rId5" Type="http://schemas.openxmlformats.org/officeDocument/2006/relationships/image" Target="../media/image37.png"/><Relationship Id="rId4" Type="http://schemas.openxmlformats.org/officeDocument/2006/relationships/image" Target="../media/image36.jpg"/></Relationships>
</file>

<file path=ppt/slides/_rels/slide19.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38.jpg"/><Relationship Id="rId1" Type="http://schemas.openxmlformats.org/officeDocument/2006/relationships/slideLayout" Target="../slideLayouts/slideLayout7.xml"/><Relationship Id="rId4" Type="http://schemas.openxmlformats.org/officeDocument/2006/relationships/image" Target="../media/image40.gi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41.jpg"/><Relationship Id="rId1" Type="http://schemas.openxmlformats.org/officeDocument/2006/relationships/slideLayout" Target="../slideLayouts/slideLayout7.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21.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image" Target="../media/image46.jpg"/><Relationship Id="rId1" Type="http://schemas.openxmlformats.org/officeDocument/2006/relationships/slideLayout" Target="../slideLayouts/slideLayout7.xml"/><Relationship Id="rId4" Type="http://schemas.openxmlformats.org/officeDocument/2006/relationships/image" Target="../media/image4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50.jpg"/><Relationship Id="rId2" Type="http://schemas.openxmlformats.org/officeDocument/2006/relationships/image" Target="../media/image49.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7.xml"/><Relationship Id="rId4" Type="http://schemas.openxmlformats.org/officeDocument/2006/relationships/image" Target="../media/image53.jpg"/></Relationships>
</file>

<file path=ppt/slides/_rels/slide25.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jpg"/><Relationship Id="rId1" Type="http://schemas.openxmlformats.org/officeDocument/2006/relationships/slideLayout" Target="../slideLayouts/slideLayout7.xml"/><Relationship Id="rId4" Type="http://schemas.openxmlformats.org/officeDocument/2006/relationships/image" Target="../media/image56.jpg"/></Relationships>
</file>

<file path=ppt/slides/_rels/slide26.xml.rels><?xml version="1.0" encoding="UTF-8" standalone="yes"?>
<Relationships xmlns="http://schemas.openxmlformats.org/package/2006/relationships"><Relationship Id="rId3" Type="http://schemas.openxmlformats.org/officeDocument/2006/relationships/image" Target="../media/image58.jpg"/><Relationship Id="rId2" Type="http://schemas.openxmlformats.org/officeDocument/2006/relationships/image" Target="../media/image57.jpg"/><Relationship Id="rId1" Type="http://schemas.openxmlformats.org/officeDocument/2006/relationships/slideLayout" Target="../slideLayouts/slideLayout7.xml"/><Relationship Id="rId5" Type="http://schemas.openxmlformats.org/officeDocument/2006/relationships/image" Target="../media/image60.jpg"/><Relationship Id="rId4" Type="http://schemas.openxmlformats.org/officeDocument/2006/relationships/image" Target="../media/image59.jpg"/></Relationships>
</file>

<file path=ppt/slides/_rels/slide27.xml.rels><?xml version="1.0" encoding="UTF-8" standalone="yes"?>
<Relationships xmlns="http://schemas.openxmlformats.org/package/2006/relationships"><Relationship Id="rId3" Type="http://schemas.openxmlformats.org/officeDocument/2006/relationships/image" Target="../media/image62.jpg"/><Relationship Id="rId2" Type="http://schemas.openxmlformats.org/officeDocument/2006/relationships/image" Target="../media/image61.jpg"/><Relationship Id="rId1" Type="http://schemas.openxmlformats.org/officeDocument/2006/relationships/slideLayout" Target="../slideLayouts/slideLayout7.xml"/><Relationship Id="rId6" Type="http://schemas.openxmlformats.org/officeDocument/2006/relationships/image" Target="../media/image65.jpg"/><Relationship Id="rId5" Type="http://schemas.openxmlformats.org/officeDocument/2006/relationships/image" Target="../media/image64.jpeg"/><Relationship Id="rId4" Type="http://schemas.openxmlformats.org/officeDocument/2006/relationships/image" Target="../media/image63.jpg"/></Relationships>
</file>

<file path=ppt/slides/_rels/slide28.xml.rels><?xml version="1.0" encoding="UTF-8" standalone="yes"?>
<Relationships xmlns="http://schemas.openxmlformats.org/package/2006/relationships"><Relationship Id="rId3" Type="http://schemas.openxmlformats.org/officeDocument/2006/relationships/image" Target="../media/image67.jpg"/><Relationship Id="rId2" Type="http://schemas.openxmlformats.org/officeDocument/2006/relationships/image" Target="../media/image66.jpg"/><Relationship Id="rId1" Type="http://schemas.openxmlformats.org/officeDocument/2006/relationships/slideLayout" Target="../slideLayouts/slideLayout7.xml"/><Relationship Id="rId4" Type="http://schemas.openxmlformats.org/officeDocument/2006/relationships/image" Target="../media/image68.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70.jpg"/><Relationship Id="rId2" Type="http://schemas.openxmlformats.org/officeDocument/2006/relationships/image" Target="../media/image69.jpeg"/><Relationship Id="rId1" Type="http://schemas.openxmlformats.org/officeDocument/2006/relationships/slideLayout" Target="../slideLayouts/slideLayout7.xml"/><Relationship Id="rId5" Type="http://schemas.openxmlformats.org/officeDocument/2006/relationships/image" Target="../media/image72.jpg"/><Relationship Id="rId4" Type="http://schemas.openxmlformats.org/officeDocument/2006/relationships/image" Target="../media/image71.jpg"/></Relationships>
</file>

<file path=ppt/slides/_rels/slide31.xml.rels><?xml version="1.0" encoding="UTF-8" standalone="yes"?>
<Relationships xmlns="http://schemas.openxmlformats.org/package/2006/relationships"><Relationship Id="rId3" Type="http://schemas.openxmlformats.org/officeDocument/2006/relationships/image" Target="../media/image74.jpg"/><Relationship Id="rId2" Type="http://schemas.openxmlformats.org/officeDocument/2006/relationships/image" Target="../media/image73.jpg"/><Relationship Id="rId1" Type="http://schemas.openxmlformats.org/officeDocument/2006/relationships/slideLayout" Target="../slideLayouts/slideLayout7.xml"/><Relationship Id="rId4" Type="http://schemas.openxmlformats.org/officeDocument/2006/relationships/image" Target="../media/image75.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8" Type="http://schemas.openxmlformats.org/officeDocument/2006/relationships/image" Target="../media/image82.png"/><Relationship Id="rId13" Type="http://schemas.openxmlformats.org/officeDocument/2006/relationships/image" Target="../media/image87.png"/><Relationship Id="rId18" Type="http://schemas.openxmlformats.org/officeDocument/2006/relationships/image" Target="../media/image92.png"/><Relationship Id="rId3" Type="http://schemas.openxmlformats.org/officeDocument/2006/relationships/image" Target="../media/image77.png"/><Relationship Id="rId21" Type="http://schemas.openxmlformats.org/officeDocument/2006/relationships/image" Target="../media/image95.png"/><Relationship Id="rId7" Type="http://schemas.openxmlformats.org/officeDocument/2006/relationships/image" Target="../media/image81.png"/><Relationship Id="rId12" Type="http://schemas.openxmlformats.org/officeDocument/2006/relationships/image" Target="../media/image86.png"/><Relationship Id="rId17" Type="http://schemas.openxmlformats.org/officeDocument/2006/relationships/image" Target="../media/image91.png"/><Relationship Id="rId2" Type="http://schemas.openxmlformats.org/officeDocument/2006/relationships/image" Target="../media/image76.png"/><Relationship Id="rId16" Type="http://schemas.openxmlformats.org/officeDocument/2006/relationships/image" Target="../media/image90.png"/><Relationship Id="rId20" Type="http://schemas.openxmlformats.org/officeDocument/2006/relationships/image" Target="../media/image94.png"/><Relationship Id="rId1" Type="http://schemas.openxmlformats.org/officeDocument/2006/relationships/slideLayout" Target="../slideLayouts/slideLayout7.xml"/><Relationship Id="rId6" Type="http://schemas.openxmlformats.org/officeDocument/2006/relationships/image" Target="../media/image80.png"/><Relationship Id="rId11" Type="http://schemas.openxmlformats.org/officeDocument/2006/relationships/image" Target="../media/image85.png"/><Relationship Id="rId5" Type="http://schemas.openxmlformats.org/officeDocument/2006/relationships/image" Target="../media/image79.png"/><Relationship Id="rId15" Type="http://schemas.openxmlformats.org/officeDocument/2006/relationships/image" Target="../media/image89.png"/><Relationship Id="rId10" Type="http://schemas.openxmlformats.org/officeDocument/2006/relationships/image" Target="../media/image84.png"/><Relationship Id="rId19" Type="http://schemas.openxmlformats.org/officeDocument/2006/relationships/image" Target="../media/image93.png"/><Relationship Id="rId4" Type="http://schemas.openxmlformats.org/officeDocument/2006/relationships/image" Target="../media/image78.png"/><Relationship Id="rId9" Type="http://schemas.openxmlformats.org/officeDocument/2006/relationships/image" Target="../media/image83.png"/><Relationship Id="rId14" Type="http://schemas.openxmlformats.org/officeDocument/2006/relationships/image" Target="../media/image88.png"/></Relationships>
</file>

<file path=ppt/slides/_rels/slide34.xml.rels><?xml version="1.0" encoding="UTF-8" standalone="yes"?>
<Relationships xmlns="http://schemas.openxmlformats.org/package/2006/relationships"><Relationship Id="rId8" Type="http://schemas.openxmlformats.org/officeDocument/2006/relationships/image" Target="../media/image101.png"/><Relationship Id="rId13" Type="http://schemas.openxmlformats.org/officeDocument/2006/relationships/image" Target="../media/image106.png"/><Relationship Id="rId18" Type="http://schemas.openxmlformats.org/officeDocument/2006/relationships/image" Target="../media/image111.png"/><Relationship Id="rId3" Type="http://schemas.openxmlformats.org/officeDocument/2006/relationships/image" Target="../media/image77.png"/><Relationship Id="rId21" Type="http://schemas.openxmlformats.org/officeDocument/2006/relationships/image" Target="../media/image114.png"/><Relationship Id="rId7" Type="http://schemas.openxmlformats.org/officeDocument/2006/relationships/image" Target="../media/image100.png"/><Relationship Id="rId12" Type="http://schemas.openxmlformats.org/officeDocument/2006/relationships/image" Target="../media/image105.png"/><Relationship Id="rId17" Type="http://schemas.openxmlformats.org/officeDocument/2006/relationships/image" Target="../media/image110.png"/><Relationship Id="rId2" Type="http://schemas.openxmlformats.org/officeDocument/2006/relationships/image" Target="../media/image96.png"/><Relationship Id="rId16" Type="http://schemas.openxmlformats.org/officeDocument/2006/relationships/image" Target="../media/image109.png"/><Relationship Id="rId20" Type="http://schemas.openxmlformats.org/officeDocument/2006/relationships/image" Target="../media/image113.png"/><Relationship Id="rId1" Type="http://schemas.openxmlformats.org/officeDocument/2006/relationships/slideLayout" Target="../slideLayouts/slideLayout7.xml"/><Relationship Id="rId6" Type="http://schemas.openxmlformats.org/officeDocument/2006/relationships/image" Target="../media/image99.png"/><Relationship Id="rId11" Type="http://schemas.openxmlformats.org/officeDocument/2006/relationships/image" Target="../media/image104.png"/><Relationship Id="rId5" Type="http://schemas.openxmlformats.org/officeDocument/2006/relationships/image" Target="../media/image98.png"/><Relationship Id="rId15" Type="http://schemas.openxmlformats.org/officeDocument/2006/relationships/image" Target="../media/image108.png"/><Relationship Id="rId10" Type="http://schemas.openxmlformats.org/officeDocument/2006/relationships/image" Target="../media/image103.png"/><Relationship Id="rId19" Type="http://schemas.openxmlformats.org/officeDocument/2006/relationships/image" Target="../media/image112.png"/><Relationship Id="rId4" Type="http://schemas.openxmlformats.org/officeDocument/2006/relationships/image" Target="../media/image97.png"/><Relationship Id="rId9" Type="http://schemas.openxmlformats.org/officeDocument/2006/relationships/image" Target="../media/image102.png"/><Relationship Id="rId14" Type="http://schemas.openxmlformats.org/officeDocument/2006/relationships/image" Target="../media/image107.png"/><Relationship Id="rId22" Type="http://schemas.openxmlformats.org/officeDocument/2006/relationships/image" Target="../media/image115.png"/></Relationships>
</file>

<file path=ppt/slides/_rels/slide35.xml.rels><?xml version="1.0" encoding="UTF-8" standalone="yes"?>
<Relationships xmlns="http://schemas.openxmlformats.org/package/2006/relationships"><Relationship Id="rId8" Type="http://schemas.openxmlformats.org/officeDocument/2006/relationships/image" Target="../media/image121.png"/><Relationship Id="rId13" Type="http://schemas.openxmlformats.org/officeDocument/2006/relationships/image" Target="../media/image126.png"/><Relationship Id="rId18" Type="http://schemas.openxmlformats.org/officeDocument/2006/relationships/image" Target="../media/image131.png"/><Relationship Id="rId3" Type="http://schemas.openxmlformats.org/officeDocument/2006/relationships/image" Target="../media/image77.png"/><Relationship Id="rId21" Type="http://schemas.openxmlformats.org/officeDocument/2006/relationships/image" Target="../media/image134.png"/><Relationship Id="rId7" Type="http://schemas.openxmlformats.org/officeDocument/2006/relationships/image" Target="../media/image120.png"/><Relationship Id="rId12" Type="http://schemas.openxmlformats.org/officeDocument/2006/relationships/image" Target="../media/image125.png"/><Relationship Id="rId17" Type="http://schemas.openxmlformats.org/officeDocument/2006/relationships/image" Target="../media/image130.png"/><Relationship Id="rId2" Type="http://schemas.openxmlformats.org/officeDocument/2006/relationships/image" Target="../media/image116.png"/><Relationship Id="rId16" Type="http://schemas.openxmlformats.org/officeDocument/2006/relationships/image" Target="../media/image129.png"/><Relationship Id="rId20" Type="http://schemas.openxmlformats.org/officeDocument/2006/relationships/image" Target="../media/image133.png"/><Relationship Id="rId1" Type="http://schemas.openxmlformats.org/officeDocument/2006/relationships/slideLayout" Target="../slideLayouts/slideLayout7.xml"/><Relationship Id="rId6" Type="http://schemas.openxmlformats.org/officeDocument/2006/relationships/image" Target="../media/image119.png"/><Relationship Id="rId11" Type="http://schemas.openxmlformats.org/officeDocument/2006/relationships/image" Target="../media/image124.png"/><Relationship Id="rId5" Type="http://schemas.openxmlformats.org/officeDocument/2006/relationships/image" Target="../media/image118.png"/><Relationship Id="rId15" Type="http://schemas.openxmlformats.org/officeDocument/2006/relationships/image" Target="../media/image128.png"/><Relationship Id="rId10" Type="http://schemas.openxmlformats.org/officeDocument/2006/relationships/image" Target="../media/image123.png"/><Relationship Id="rId19" Type="http://schemas.openxmlformats.org/officeDocument/2006/relationships/image" Target="../media/image132.png"/><Relationship Id="rId4" Type="http://schemas.openxmlformats.org/officeDocument/2006/relationships/image" Target="../media/image117.png"/><Relationship Id="rId9" Type="http://schemas.openxmlformats.org/officeDocument/2006/relationships/image" Target="../media/image122.png"/><Relationship Id="rId14" Type="http://schemas.openxmlformats.org/officeDocument/2006/relationships/image" Target="../media/image127.png"/><Relationship Id="rId22" Type="http://schemas.openxmlformats.org/officeDocument/2006/relationships/image" Target="../media/image135.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xml"/><Relationship Id="rId5" Type="http://schemas.openxmlformats.org/officeDocument/2006/relationships/image" Target="../media/image4.jpg"/><Relationship Id="rId4" Type="http://schemas.openxmlformats.org/officeDocument/2006/relationships/image" Target="../media/image3.jpg"/></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7.xml"/><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92526" y="1207739"/>
            <a:ext cx="5982984" cy="4370427"/>
          </a:xfrm>
          <a:prstGeom prst="rect">
            <a:avLst/>
          </a:prstGeom>
          <a:noFill/>
        </p:spPr>
        <p:txBody>
          <a:bodyPr wrap="square" rtlCol="0">
            <a:spAutoFit/>
          </a:bodyPr>
          <a:lstStyle/>
          <a:p>
            <a:pPr algn="ctr"/>
            <a:r>
              <a:rPr lang="en-US" sz="2800" dirty="0" smtClean="0">
                <a:latin typeface="Times New Roman" panose="02020603050405020304" pitchFamily="18" charset="0"/>
                <a:cs typeface="Times New Roman" panose="02020603050405020304" pitchFamily="18" charset="0"/>
              </a:rPr>
              <a:t>Process Control</a:t>
            </a:r>
          </a:p>
          <a:p>
            <a:pPr algn="ctr"/>
            <a:r>
              <a:rPr lang="en-US" sz="2800" dirty="0">
                <a:latin typeface="Times New Roman" panose="02020603050405020304" pitchFamily="18" charset="0"/>
                <a:cs typeface="Times New Roman" panose="02020603050405020304" pitchFamily="18" charset="0"/>
              </a:rPr>
              <a:t>Course </a:t>
            </a:r>
            <a:r>
              <a:rPr lang="en-US" sz="2800" dirty="0" smtClean="0">
                <a:latin typeface="Times New Roman" panose="02020603050405020304" pitchFamily="18" charset="0"/>
                <a:cs typeface="Times New Roman" panose="02020603050405020304" pitchFamily="18" charset="0"/>
              </a:rPr>
              <a:t>II</a:t>
            </a:r>
          </a:p>
          <a:p>
            <a:pPr algn="ctr"/>
            <a:endParaRPr lang="en-US" sz="2800" dirty="0" smtClean="0">
              <a:latin typeface="Times New Roman" panose="02020603050405020304" pitchFamily="18" charset="0"/>
              <a:cs typeface="Times New Roman" panose="02020603050405020304" pitchFamily="18" charset="0"/>
            </a:endParaRPr>
          </a:p>
          <a:p>
            <a:pPr algn="ctr"/>
            <a:r>
              <a:rPr lang="en-US" sz="2800" dirty="0">
                <a:latin typeface="Times New Roman" panose="02020603050405020304" pitchFamily="18" charset="0"/>
                <a:cs typeface="Times New Roman" panose="02020603050405020304" pitchFamily="18" charset="0"/>
              </a:rPr>
              <a:t>Lecture </a:t>
            </a:r>
            <a:r>
              <a:rPr lang="en-US" sz="5400" dirty="0" smtClean="0">
                <a:solidFill>
                  <a:srgbClr val="FF0000"/>
                </a:solidFill>
                <a:latin typeface="Times New Roman" panose="02020603050405020304" pitchFamily="18" charset="0"/>
                <a:cs typeface="Times New Roman" panose="02020603050405020304" pitchFamily="18" charset="0"/>
              </a:rPr>
              <a:t>3</a:t>
            </a:r>
          </a:p>
          <a:p>
            <a:pPr algn="ctr"/>
            <a:endParaRPr lang="en-US" sz="2800" dirty="0" smtClean="0">
              <a:latin typeface="Times New Roman" panose="02020603050405020304" pitchFamily="18" charset="0"/>
              <a:cs typeface="Times New Roman" panose="02020603050405020304" pitchFamily="18" charset="0"/>
            </a:endParaRPr>
          </a:p>
          <a:p>
            <a:pPr algn="ctr"/>
            <a:r>
              <a:rPr lang="en-US" sz="2800" b="1" dirty="0" smtClean="0">
                <a:solidFill>
                  <a:srgbClr val="FF0000"/>
                </a:solidFill>
                <a:latin typeface="Times New Roman" panose="02020603050405020304" pitchFamily="18" charset="0"/>
                <a:cs typeface="Times New Roman" panose="02020603050405020304" pitchFamily="18" charset="0"/>
              </a:rPr>
              <a:t>Measuring element</a:t>
            </a:r>
            <a:endParaRPr lang="en-US" sz="2800" b="1" dirty="0">
              <a:solidFill>
                <a:srgbClr val="FF0000"/>
              </a:solidFill>
              <a:latin typeface="Times New Roman" panose="02020603050405020304" pitchFamily="18" charset="0"/>
              <a:cs typeface="Times New Roman" panose="02020603050405020304" pitchFamily="18" charset="0"/>
            </a:endParaRPr>
          </a:p>
          <a:p>
            <a:pPr algn="ctr"/>
            <a:endParaRPr lang="en-US" sz="2800" dirty="0">
              <a:latin typeface="Times New Roman" panose="02020603050405020304" pitchFamily="18" charset="0"/>
              <a:cs typeface="Times New Roman" panose="02020603050405020304" pitchFamily="18" charset="0"/>
            </a:endParaRPr>
          </a:p>
          <a:p>
            <a:pPr algn="ctr"/>
            <a:endParaRPr lang="en-US" sz="2800" dirty="0" smtClean="0">
              <a:latin typeface="Times New Roman" panose="02020603050405020304" pitchFamily="18" charset="0"/>
              <a:cs typeface="Times New Roman" panose="02020603050405020304" pitchFamily="18" charset="0"/>
            </a:endParaRPr>
          </a:p>
          <a:p>
            <a:pPr algn="ct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349975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15463" y="741570"/>
            <a:ext cx="3706412" cy="46166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dirty="0" smtClean="0">
                <a:latin typeface="Times New Roman" panose="02020603050405020304" pitchFamily="18" charset="0"/>
                <a:cs typeface="Times New Roman" panose="02020603050405020304" pitchFamily="18" charset="0"/>
              </a:rPr>
              <a:t>(c). </a:t>
            </a:r>
            <a:r>
              <a:rPr lang="en-US" sz="2400" b="1" dirty="0" smtClean="0">
                <a:solidFill>
                  <a:srgbClr val="FF0000"/>
                </a:solidFill>
                <a:latin typeface="Times New Roman" panose="02020603050405020304" pitchFamily="18" charset="0"/>
                <a:cs typeface="Times New Roman" panose="02020603050405020304" pitchFamily="18" charset="0"/>
              </a:rPr>
              <a:t>Turbine flow meter</a:t>
            </a:r>
            <a:endParaRPr lang="en-US" sz="2400" b="1" dirty="0">
              <a:solidFill>
                <a:srgbClr val="FF0000"/>
              </a:solidFill>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5024" r="4826"/>
          <a:stretch/>
        </p:blipFill>
        <p:spPr>
          <a:xfrm>
            <a:off x="4640239" y="594333"/>
            <a:ext cx="2947917" cy="2452530"/>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8472" y="463497"/>
            <a:ext cx="3971569" cy="3008765"/>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20835" y="3897234"/>
            <a:ext cx="1828800" cy="2495550"/>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21875" y="3296260"/>
            <a:ext cx="3096524" cy="3096524"/>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86816" y="2701119"/>
            <a:ext cx="3993107" cy="3993107"/>
          </a:xfrm>
          <a:prstGeom prst="rect">
            <a:avLst/>
          </a:prstGeom>
        </p:spPr>
      </p:pic>
      <p:sp>
        <p:nvSpPr>
          <p:cNvPr id="9" name="Rectangle 8"/>
          <p:cNvSpPr/>
          <p:nvPr/>
        </p:nvSpPr>
        <p:spPr>
          <a:xfrm>
            <a:off x="272955" y="2701119"/>
            <a:ext cx="1351129" cy="46516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422550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8042" y="414023"/>
            <a:ext cx="3706412" cy="46166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dirty="0" smtClean="0">
                <a:latin typeface="Times New Roman" panose="02020603050405020304" pitchFamily="18" charset="0"/>
                <a:cs typeface="Times New Roman" panose="02020603050405020304" pitchFamily="18" charset="0"/>
              </a:rPr>
              <a:t>(d). </a:t>
            </a:r>
            <a:r>
              <a:rPr lang="en-US" sz="2400" b="1" dirty="0" smtClean="0">
                <a:solidFill>
                  <a:srgbClr val="FF0000"/>
                </a:solidFill>
                <a:latin typeface="Times New Roman" panose="02020603050405020304" pitchFamily="18" charset="0"/>
                <a:cs typeface="Times New Roman" panose="02020603050405020304" pitchFamily="18" charset="0"/>
              </a:rPr>
              <a:t>Magnetic flow meter</a:t>
            </a:r>
            <a:endParaRPr lang="en-US" sz="2400" b="1" dirty="0">
              <a:solidFill>
                <a:srgbClr val="FF0000"/>
              </a:solidFill>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46461" y="704175"/>
            <a:ext cx="5119433" cy="1911069"/>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79512" y="3116178"/>
            <a:ext cx="3237007" cy="3237007"/>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50277" y="2402788"/>
            <a:ext cx="3271890" cy="4122582"/>
          </a:xfrm>
          <a:prstGeom prst="rect">
            <a:avLst/>
          </a:prstGeom>
        </p:spPr>
      </p:pic>
      <p:pic>
        <p:nvPicPr>
          <p:cNvPr id="7" name="Picture 6"/>
          <p:cNvPicPr>
            <a:picLocks noChangeAspect="1"/>
          </p:cNvPicPr>
          <p:nvPr/>
        </p:nvPicPr>
        <p:blipFill rotWithShape="1">
          <a:blip r:embed="rId5">
            <a:extLst>
              <a:ext uri="{28A0092B-C50C-407E-A947-70E740481C1C}">
                <a14:useLocalDpi xmlns:a14="http://schemas.microsoft.com/office/drawing/2010/main" val="0"/>
              </a:ext>
            </a:extLst>
          </a:blip>
          <a:srcRect r="37131"/>
          <a:stretch/>
        </p:blipFill>
        <p:spPr>
          <a:xfrm>
            <a:off x="429886" y="2394898"/>
            <a:ext cx="4183057" cy="3495728"/>
          </a:xfrm>
          <a:prstGeom prst="rect">
            <a:avLst/>
          </a:prstGeom>
        </p:spPr>
      </p:pic>
    </p:spTree>
    <p:extLst>
      <p:ext uri="{BB962C8B-B14F-4D97-AF65-F5344CB8AC3E}">
        <p14:creationId xmlns:p14="http://schemas.microsoft.com/office/powerpoint/2010/main" val="32585570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70609" y="734815"/>
            <a:ext cx="5882071" cy="646331"/>
          </a:xfrm>
          <a:prstGeom prst="rect">
            <a:avLst/>
          </a:prstGeom>
          <a:noFill/>
        </p:spPr>
        <p:txBody>
          <a:bodyPr wrap="square" rtlCol="0">
            <a:spAutoFit/>
          </a:bodyPr>
          <a:lstStyle/>
          <a:p>
            <a:r>
              <a:rPr lang="en-US" sz="3600" dirty="0">
                <a:solidFill>
                  <a:srgbClr val="000099"/>
                </a:solidFill>
                <a:latin typeface="Times New Roman" panose="02020603050405020304" pitchFamily="18" charset="0"/>
                <a:cs typeface="Times New Roman" panose="02020603050405020304" pitchFamily="18" charset="0"/>
              </a:rPr>
              <a:t>2</a:t>
            </a:r>
            <a:r>
              <a:rPr lang="en-US" sz="3600" dirty="0" smtClean="0">
                <a:solidFill>
                  <a:srgbClr val="000099"/>
                </a:solidFill>
                <a:latin typeface="Times New Roman" panose="02020603050405020304" pitchFamily="18" charset="0"/>
                <a:cs typeface="Times New Roman" panose="02020603050405020304" pitchFamily="18" charset="0"/>
              </a:rPr>
              <a:t>- Temperature measurement</a:t>
            </a:r>
            <a:endParaRPr lang="en-US" sz="3600" dirty="0">
              <a:solidFill>
                <a:srgbClr val="000099"/>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646681" y="1536622"/>
            <a:ext cx="2164072" cy="4001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dirty="0" smtClean="0">
                <a:latin typeface="Times New Roman" panose="02020603050405020304" pitchFamily="18" charset="0"/>
                <a:cs typeface="Times New Roman" panose="02020603050405020304" pitchFamily="18" charset="0"/>
              </a:rPr>
              <a:t>(a). </a:t>
            </a:r>
            <a:r>
              <a:rPr lang="en-US" sz="2000" dirty="0">
                <a:solidFill>
                  <a:srgbClr val="FF0000"/>
                </a:solidFill>
                <a:latin typeface="Times New Roman" panose="02020603050405020304" pitchFamily="18" charset="0"/>
                <a:cs typeface="Times New Roman" panose="02020603050405020304" pitchFamily="18" charset="0"/>
              </a:rPr>
              <a:t>T</a:t>
            </a:r>
            <a:r>
              <a:rPr lang="en-US" sz="2000" dirty="0" smtClean="0">
                <a:solidFill>
                  <a:srgbClr val="FF0000"/>
                </a:solidFill>
                <a:latin typeface="Times New Roman" panose="02020603050405020304" pitchFamily="18" charset="0"/>
                <a:cs typeface="Times New Roman" panose="02020603050405020304" pitchFamily="18" charset="0"/>
              </a:rPr>
              <a:t>hermometer</a:t>
            </a:r>
            <a:endParaRPr lang="en-US" sz="2000" dirty="0">
              <a:solidFill>
                <a:srgbClr val="FF0000"/>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646681" y="2491965"/>
            <a:ext cx="2874441" cy="46166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dirty="0" smtClean="0">
                <a:latin typeface="Times New Roman" panose="02020603050405020304" pitchFamily="18" charset="0"/>
                <a:cs typeface="Times New Roman" panose="02020603050405020304" pitchFamily="18" charset="0"/>
              </a:rPr>
              <a:t>(b). </a:t>
            </a:r>
            <a:r>
              <a:rPr lang="en-US" sz="2400" dirty="0" smtClean="0">
                <a:solidFill>
                  <a:srgbClr val="FF0000"/>
                </a:solidFill>
                <a:latin typeface="Times New Roman" panose="02020603050405020304" pitchFamily="18" charset="0"/>
                <a:cs typeface="Times New Roman" panose="02020603050405020304" pitchFamily="18" charset="0"/>
              </a:rPr>
              <a:t>Thermocouple</a:t>
            </a:r>
            <a:endParaRPr lang="en-US" sz="2400" dirty="0">
              <a:solidFill>
                <a:srgbClr val="FF0000"/>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646681" y="3278030"/>
            <a:ext cx="4321104" cy="46166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dirty="0" smtClean="0">
                <a:latin typeface="Times New Roman" panose="02020603050405020304" pitchFamily="18" charset="0"/>
                <a:cs typeface="Times New Roman" panose="02020603050405020304" pitchFamily="18" charset="0"/>
              </a:rPr>
              <a:t>(c). </a:t>
            </a:r>
            <a:r>
              <a:rPr lang="en-US" sz="2400" dirty="0" smtClean="0">
                <a:solidFill>
                  <a:srgbClr val="FF0000"/>
                </a:solidFill>
                <a:latin typeface="Times New Roman" panose="02020603050405020304" pitchFamily="18" charset="0"/>
                <a:cs typeface="Times New Roman" panose="02020603050405020304" pitchFamily="18" charset="0"/>
              </a:rPr>
              <a:t>Thermal Resistance meter</a:t>
            </a:r>
            <a:endParaRPr lang="en-US" sz="2400" dirty="0">
              <a:solidFill>
                <a:srgbClr val="FF0000"/>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646681" y="4249045"/>
            <a:ext cx="6354963" cy="46166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dirty="0" smtClean="0">
                <a:latin typeface="Times New Roman" panose="02020603050405020304" pitchFamily="18" charset="0"/>
                <a:cs typeface="Times New Roman" panose="02020603050405020304" pitchFamily="18" charset="0"/>
              </a:rPr>
              <a:t>(d). </a:t>
            </a:r>
            <a:r>
              <a:rPr lang="en-US" sz="2400" dirty="0" smtClean="0">
                <a:solidFill>
                  <a:srgbClr val="FF0000"/>
                </a:solidFill>
                <a:latin typeface="Times New Roman" panose="02020603050405020304" pitchFamily="18" charset="0"/>
                <a:cs typeface="Times New Roman" panose="02020603050405020304" pitchFamily="18" charset="0"/>
              </a:rPr>
              <a:t>Filled –bulb Temperature sensor</a:t>
            </a:r>
            <a:endParaRPr lang="en-US" sz="24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8688042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05989" y="362915"/>
            <a:ext cx="2410418" cy="46166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dirty="0" smtClean="0">
                <a:latin typeface="Times New Roman" panose="02020603050405020304" pitchFamily="18" charset="0"/>
                <a:cs typeface="Times New Roman" panose="02020603050405020304" pitchFamily="18" charset="0"/>
              </a:rPr>
              <a:t>(a). </a:t>
            </a:r>
            <a:r>
              <a:rPr lang="en-US" sz="2400" dirty="0">
                <a:solidFill>
                  <a:srgbClr val="FF0000"/>
                </a:solidFill>
                <a:latin typeface="Times New Roman" panose="02020603050405020304" pitchFamily="18" charset="0"/>
                <a:cs typeface="Times New Roman" panose="02020603050405020304" pitchFamily="18" charset="0"/>
              </a:rPr>
              <a:t>T</a:t>
            </a:r>
            <a:r>
              <a:rPr lang="en-US" sz="2400" dirty="0" smtClean="0">
                <a:solidFill>
                  <a:srgbClr val="FF0000"/>
                </a:solidFill>
                <a:latin typeface="Times New Roman" panose="02020603050405020304" pitchFamily="18" charset="0"/>
                <a:cs typeface="Times New Roman" panose="02020603050405020304" pitchFamily="18" charset="0"/>
              </a:rPr>
              <a:t>hermometer</a:t>
            </a:r>
            <a:endParaRPr lang="en-US" sz="2400" dirty="0">
              <a:solidFill>
                <a:srgbClr val="FF0000"/>
              </a:solidFill>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17847" b="20288"/>
          <a:stretch/>
        </p:blipFill>
        <p:spPr>
          <a:xfrm>
            <a:off x="3687118" y="1116814"/>
            <a:ext cx="4635796" cy="207446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14936" y="1387046"/>
            <a:ext cx="3360716" cy="3012534"/>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9673" y="3201610"/>
            <a:ext cx="4537455" cy="2792280"/>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71811" y="3506658"/>
            <a:ext cx="3062740" cy="3062740"/>
          </a:xfrm>
          <a:prstGeom prst="rect">
            <a:avLst/>
          </a:prstGeom>
        </p:spPr>
      </p:pic>
    </p:spTree>
    <p:extLst>
      <p:ext uri="{BB962C8B-B14F-4D97-AF65-F5344CB8AC3E}">
        <p14:creationId xmlns:p14="http://schemas.microsoft.com/office/powerpoint/2010/main" val="164836078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7499" y="649517"/>
            <a:ext cx="2874441" cy="46166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dirty="0" smtClean="0">
                <a:latin typeface="Times New Roman" panose="02020603050405020304" pitchFamily="18" charset="0"/>
                <a:cs typeface="Times New Roman" panose="02020603050405020304" pitchFamily="18" charset="0"/>
              </a:rPr>
              <a:t>(b). </a:t>
            </a:r>
            <a:r>
              <a:rPr lang="en-US" sz="2400" dirty="0" smtClean="0">
                <a:solidFill>
                  <a:srgbClr val="FF0000"/>
                </a:solidFill>
                <a:latin typeface="Times New Roman" panose="02020603050405020304" pitchFamily="18" charset="0"/>
                <a:cs typeface="Times New Roman" panose="02020603050405020304" pitchFamily="18" charset="0"/>
              </a:rPr>
              <a:t>Thermocouple</a:t>
            </a:r>
            <a:endParaRPr lang="en-US" sz="2400" dirty="0">
              <a:solidFill>
                <a:srgbClr val="FF0000"/>
              </a:solidFill>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72236" y="1111182"/>
            <a:ext cx="2810255" cy="2012750"/>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74950" y="1404003"/>
            <a:ext cx="3343702" cy="3343702"/>
          </a:xfrm>
          <a:prstGeom prst="rect">
            <a:avLst/>
          </a:prstGeom>
        </p:spPr>
      </p:pic>
      <p:pic>
        <p:nvPicPr>
          <p:cNvPr id="5" name="Picture 4"/>
          <p:cNvPicPr>
            <a:picLocks noChangeAspect="1"/>
          </p:cNvPicPr>
          <p:nvPr/>
        </p:nvPicPr>
        <p:blipFill rotWithShape="1">
          <a:blip r:embed="rId4">
            <a:extLst>
              <a:ext uri="{28A0092B-C50C-407E-A947-70E740481C1C}">
                <a14:useLocalDpi xmlns:a14="http://schemas.microsoft.com/office/drawing/2010/main" val="0"/>
              </a:ext>
            </a:extLst>
          </a:blip>
          <a:srcRect t="21086"/>
          <a:stretch/>
        </p:blipFill>
        <p:spPr>
          <a:xfrm>
            <a:off x="8018652" y="3957851"/>
            <a:ext cx="3188647" cy="2516281"/>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9684" y="1595814"/>
            <a:ext cx="3384289" cy="3151891"/>
          </a:xfrm>
          <a:prstGeom prst="rect">
            <a:avLst/>
          </a:prstGeom>
        </p:spPr>
      </p:pic>
    </p:spTree>
    <p:extLst>
      <p:ext uri="{BB962C8B-B14F-4D97-AF65-F5344CB8AC3E}">
        <p14:creationId xmlns:p14="http://schemas.microsoft.com/office/powerpoint/2010/main" val="123570797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7499" y="649517"/>
            <a:ext cx="4321104" cy="46166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dirty="0" smtClean="0">
                <a:latin typeface="Times New Roman" panose="02020603050405020304" pitchFamily="18" charset="0"/>
                <a:cs typeface="Times New Roman" panose="02020603050405020304" pitchFamily="18" charset="0"/>
              </a:rPr>
              <a:t>(c). </a:t>
            </a:r>
            <a:r>
              <a:rPr lang="en-US" sz="2400" dirty="0" smtClean="0">
                <a:solidFill>
                  <a:srgbClr val="FF0000"/>
                </a:solidFill>
                <a:latin typeface="Times New Roman" panose="02020603050405020304" pitchFamily="18" charset="0"/>
                <a:cs typeface="Times New Roman" panose="02020603050405020304" pitchFamily="18" charset="0"/>
              </a:rPr>
              <a:t>Thermal Resistance meter</a:t>
            </a:r>
            <a:endParaRPr lang="en-US" sz="2400" dirty="0">
              <a:solidFill>
                <a:srgbClr val="FF0000"/>
              </a:solidFill>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6311886" y="2461493"/>
            <a:ext cx="4857805" cy="2498743"/>
          </a:xfrm>
          <a:prstGeom prst="rect">
            <a:avLst/>
          </a:prstGeom>
        </p:spPr>
      </p:pic>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17543" r="20610"/>
          <a:stretch/>
        </p:blipFill>
        <p:spPr>
          <a:xfrm>
            <a:off x="749288" y="1965278"/>
            <a:ext cx="3331393" cy="4050399"/>
          </a:xfrm>
          <a:prstGeom prst="rect">
            <a:avLst/>
          </a:prstGeom>
        </p:spPr>
      </p:pic>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l="26014" r="25589"/>
          <a:stretch/>
        </p:blipFill>
        <p:spPr>
          <a:xfrm>
            <a:off x="4858602" y="1419240"/>
            <a:ext cx="2224585" cy="4596438"/>
          </a:xfrm>
          <a:prstGeom prst="rect">
            <a:avLst/>
          </a:prstGeom>
        </p:spPr>
      </p:pic>
    </p:spTree>
    <p:extLst>
      <p:ext uri="{BB962C8B-B14F-4D97-AF65-F5344CB8AC3E}">
        <p14:creationId xmlns:p14="http://schemas.microsoft.com/office/powerpoint/2010/main" val="287337909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91746" y="536854"/>
            <a:ext cx="6354963" cy="46166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dirty="0" smtClean="0">
                <a:latin typeface="Times New Roman" panose="02020603050405020304" pitchFamily="18" charset="0"/>
                <a:cs typeface="Times New Roman" panose="02020603050405020304" pitchFamily="18" charset="0"/>
              </a:rPr>
              <a:t>(d). </a:t>
            </a:r>
            <a:r>
              <a:rPr lang="en-US" sz="2400" dirty="0" smtClean="0">
                <a:solidFill>
                  <a:srgbClr val="FF0000"/>
                </a:solidFill>
                <a:latin typeface="Times New Roman" panose="02020603050405020304" pitchFamily="18" charset="0"/>
                <a:cs typeface="Times New Roman" panose="02020603050405020304" pitchFamily="18" charset="0"/>
              </a:rPr>
              <a:t>Filled –bulb Temperature sensor</a:t>
            </a:r>
            <a:endParaRPr lang="en-US" sz="2400" dirty="0">
              <a:solidFill>
                <a:srgbClr val="FF0000"/>
              </a:solidFill>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72598" y="837104"/>
            <a:ext cx="4471872" cy="5263445"/>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0086" y="1808089"/>
            <a:ext cx="2990850" cy="1533525"/>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022" y="4533047"/>
            <a:ext cx="3259741" cy="1895972"/>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69780" y="1495702"/>
            <a:ext cx="3907109" cy="4981757"/>
          </a:xfrm>
          <a:prstGeom prst="rect">
            <a:avLst/>
          </a:prstGeom>
        </p:spPr>
      </p:pic>
    </p:spTree>
    <p:extLst>
      <p:ext uri="{BB962C8B-B14F-4D97-AF65-F5344CB8AC3E}">
        <p14:creationId xmlns:p14="http://schemas.microsoft.com/office/powerpoint/2010/main" val="410346227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61679" y="420916"/>
            <a:ext cx="5145091" cy="646331"/>
          </a:xfrm>
          <a:prstGeom prst="rect">
            <a:avLst/>
          </a:prstGeom>
          <a:noFill/>
        </p:spPr>
        <p:txBody>
          <a:bodyPr wrap="square" rtlCol="0">
            <a:spAutoFit/>
          </a:bodyPr>
          <a:lstStyle/>
          <a:p>
            <a:r>
              <a:rPr lang="en-US" sz="3600" dirty="0" smtClean="0">
                <a:solidFill>
                  <a:srgbClr val="000099"/>
                </a:solidFill>
                <a:latin typeface="Times New Roman" panose="02020603050405020304" pitchFamily="18" charset="0"/>
                <a:cs typeface="Times New Roman" panose="02020603050405020304" pitchFamily="18" charset="0"/>
              </a:rPr>
              <a:t>3- Pressure measurement</a:t>
            </a:r>
            <a:endParaRPr lang="en-US" sz="3600" dirty="0">
              <a:solidFill>
                <a:srgbClr val="000099"/>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1274135" y="1696914"/>
            <a:ext cx="2260636" cy="46166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dirty="0" smtClean="0">
                <a:latin typeface="Times New Roman" panose="02020603050405020304" pitchFamily="18" charset="0"/>
                <a:cs typeface="Times New Roman" panose="02020603050405020304" pitchFamily="18" charset="0"/>
              </a:rPr>
              <a:t>(a). </a:t>
            </a:r>
            <a:r>
              <a:rPr lang="en-US" sz="2400" dirty="0" smtClean="0">
                <a:solidFill>
                  <a:srgbClr val="FF0000"/>
                </a:solidFill>
                <a:latin typeface="Times New Roman" panose="02020603050405020304" pitchFamily="18" charset="0"/>
                <a:cs typeface="Times New Roman" panose="02020603050405020304" pitchFamily="18" charset="0"/>
              </a:rPr>
              <a:t>Bellows</a:t>
            </a:r>
            <a:endParaRPr lang="en-US" sz="2400" dirty="0">
              <a:solidFill>
                <a:srgbClr val="FF0000"/>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1274135" y="2557413"/>
            <a:ext cx="3079500" cy="46166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dirty="0" smtClean="0">
                <a:latin typeface="Times New Roman" panose="02020603050405020304" pitchFamily="18" charset="0"/>
                <a:cs typeface="Times New Roman" panose="02020603050405020304" pitchFamily="18" charset="0"/>
              </a:rPr>
              <a:t>(b). </a:t>
            </a:r>
            <a:r>
              <a:rPr lang="en-US" sz="2400" dirty="0" smtClean="0">
                <a:solidFill>
                  <a:srgbClr val="FF0000"/>
                </a:solidFill>
                <a:latin typeface="Times New Roman" panose="02020603050405020304" pitchFamily="18" charset="0"/>
                <a:cs typeface="Times New Roman" panose="02020603050405020304" pitchFamily="18" charset="0"/>
              </a:rPr>
              <a:t>Bourdon tube</a:t>
            </a:r>
            <a:endParaRPr lang="en-US" sz="2400" dirty="0">
              <a:solidFill>
                <a:srgbClr val="FF0000"/>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1274135" y="3417912"/>
            <a:ext cx="3079500" cy="46166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dirty="0" smtClean="0">
                <a:latin typeface="Times New Roman" panose="02020603050405020304" pitchFamily="18" charset="0"/>
                <a:cs typeface="Times New Roman" panose="02020603050405020304" pitchFamily="18" charset="0"/>
              </a:rPr>
              <a:t>(c). </a:t>
            </a:r>
            <a:r>
              <a:rPr lang="en-US" sz="2400" dirty="0" smtClean="0">
                <a:solidFill>
                  <a:srgbClr val="FF0000"/>
                </a:solidFill>
                <a:latin typeface="Times New Roman" panose="02020603050405020304" pitchFamily="18" charset="0"/>
                <a:cs typeface="Times New Roman" panose="02020603050405020304" pitchFamily="18" charset="0"/>
              </a:rPr>
              <a:t>Diaphragm</a:t>
            </a:r>
            <a:endParaRPr lang="en-US" sz="2400" dirty="0">
              <a:solidFill>
                <a:srgbClr val="FF0000"/>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1274135" y="4047579"/>
            <a:ext cx="3079500" cy="46166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dirty="0" smtClean="0">
                <a:latin typeface="Times New Roman" panose="02020603050405020304" pitchFamily="18" charset="0"/>
                <a:cs typeface="Times New Roman" panose="02020603050405020304" pitchFamily="18" charset="0"/>
              </a:rPr>
              <a:t>(d). </a:t>
            </a:r>
            <a:r>
              <a:rPr lang="en-US" sz="2400" dirty="0" smtClean="0">
                <a:solidFill>
                  <a:srgbClr val="FF0000"/>
                </a:solidFill>
                <a:latin typeface="Times New Roman" panose="02020603050405020304" pitchFamily="18" charset="0"/>
                <a:cs typeface="Times New Roman" panose="02020603050405020304" pitchFamily="18" charset="0"/>
              </a:rPr>
              <a:t>Strain gage</a:t>
            </a:r>
            <a:endParaRPr lang="en-US" sz="24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069800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36244" y="386729"/>
            <a:ext cx="2260636" cy="46166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dirty="0" smtClean="0">
                <a:latin typeface="Times New Roman" panose="02020603050405020304" pitchFamily="18" charset="0"/>
                <a:cs typeface="Times New Roman" panose="02020603050405020304" pitchFamily="18" charset="0"/>
              </a:rPr>
              <a:t>(a). </a:t>
            </a:r>
            <a:r>
              <a:rPr lang="en-US" sz="2400" u="sng" dirty="0" smtClean="0">
                <a:solidFill>
                  <a:srgbClr val="FF0000"/>
                </a:solidFill>
                <a:latin typeface="Times New Roman" panose="02020603050405020304" pitchFamily="18" charset="0"/>
                <a:cs typeface="Times New Roman" panose="02020603050405020304" pitchFamily="18" charset="0"/>
              </a:rPr>
              <a:t>Bellows</a:t>
            </a:r>
            <a:endParaRPr lang="en-US" sz="2400" u="sng" dirty="0">
              <a:solidFill>
                <a:srgbClr val="FF0000"/>
              </a:solidFill>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31392" t="16934" r="32069"/>
          <a:stretch/>
        </p:blipFill>
        <p:spPr>
          <a:xfrm>
            <a:off x="259686" y="1449023"/>
            <a:ext cx="2620371" cy="335084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26872" y="2837683"/>
            <a:ext cx="4651230" cy="3038803"/>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78786" y="1463722"/>
            <a:ext cx="2410606" cy="2410606"/>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09635" y="3874328"/>
            <a:ext cx="2187023" cy="2576173"/>
          </a:xfrm>
          <a:prstGeom prst="rect">
            <a:avLst/>
          </a:prstGeom>
        </p:spPr>
      </p:pic>
    </p:spTree>
    <p:extLst>
      <p:ext uri="{BB962C8B-B14F-4D97-AF65-F5344CB8AC3E}">
        <p14:creationId xmlns:p14="http://schemas.microsoft.com/office/powerpoint/2010/main" val="158183094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23508" y="605093"/>
            <a:ext cx="3079500" cy="46166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dirty="0" smtClean="0">
                <a:latin typeface="Times New Roman" panose="02020603050405020304" pitchFamily="18" charset="0"/>
                <a:cs typeface="Times New Roman" panose="02020603050405020304" pitchFamily="18" charset="0"/>
              </a:rPr>
              <a:t>(b). </a:t>
            </a:r>
            <a:r>
              <a:rPr lang="en-US" sz="2400" dirty="0" smtClean="0">
                <a:solidFill>
                  <a:srgbClr val="FF0000"/>
                </a:solidFill>
                <a:latin typeface="Times New Roman" panose="02020603050405020304" pitchFamily="18" charset="0"/>
                <a:cs typeface="Times New Roman" panose="02020603050405020304" pitchFamily="18" charset="0"/>
              </a:rPr>
              <a:t>Bourdon tube</a:t>
            </a:r>
            <a:endParaRPr lang="en-US" sz="2400" dirty="0">
              <a:solidFill>
                <a:srgbClr val="FF0000"/>
              </a:solidFill>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36100" y="1458515"/>
            <a:ext cx="2020864" cy="2020864"/>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38439" y="3871137"/>
            <a:ext cx="4243909" cy="2354594"/>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91367" y="1600648"/>
            <a:ext cx="5467207" cy="3757462"/>
          </a:xfrm>
          <a:prstGeom prst="rect">
            <a:avLst/>
          </a:prstGeom>
        </p:spPr>
      </p:pic>
    </p:spTree>
    <p:extLst>
      <p:ext uri="{BB962C8B-B14F-4D97-AF65-F5344CB8AC3E}">
        <p14:creationId xmlns:p14="http://schemas.microsoft.com/office/powerpoint/2010/main" val="11446269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2357155" y="1928049"/>
            <a:ext cx="7209926" cy="4049670"/>
            <a:chOff x="5100355" y="2342079"/>
            <a:chExt cx="6797134" cy="3733299"/>
          </a:xfrm>
        </p:grpSpPr>
        <p:grpSp>
          <p:nvGrpSpPr>
            <p:cNvPr id="3" name="Group 2"/>
            <p:cNvGrpSpPr/>
            <p:nvPr/>
          </p:nvGrpSpPr>
          <p:grpSpPr>
            <a:xfrm>
              <a:off x="5100355" y="2342079"/>
              <a:ext cx="6797134" cy="3733299"/>
              <a:chOff x="1187869" y="1409166"/>
              <a:chExt cx="6341735" cy="3733299"/>
            </a:xfrm>
          </p:grpSpPr>
          <p:cxnSp>
            <p:nvCxnSpPr>
              <p:cNvPr id="5" name="Straight Connector 4"/>
              <p:cNvCxnSpPr/>
              <p:nvPr/>
            </p:nvCxnSpPr>
            <p:spPr>
              <a:xfrm>
                <a:off x="4970362" y="2031462"/>
                <a:ext cx="0" cy="1057745"/>
              </a:xfrm>
              <a:prstGeom prst="line">
                <a:avLst/>
              </a:prstGeom>
              <a:ln/>
            </p:spPr>
            <p:style>
              <a:lnRef idx="3">
                <a:schemeClr val="dk1"/>
              </a:lnRef>
              <a:fillRef idx="0">
                <a:schemeClr val="dk1"/>
              </a:fillRef>
              <a:effectRef idx="2">
                <a:schemeClr val="dk1"/>
              </a:effectRef>
              <a:fontRef idx="minor">
                <a:schemeClr val="tx1"/>
              </a:fontRef>
            </p:style>
          </p:cxnSp>
          <p:cxnSp>
            <p:nvCxnSpPr>
              <p:cNvPr id="6" name="Straight Connector 5"/>
              <p:cNvCxnSpPr/>
              <p:nvPr/>
            </p:nvCxnSpPr>
            <p:spPr>
              <a:xfrm>
                <a:off x="3997662" y="1995477"/>
                <a:ext cx="0" cy="1087589"/>
              </a:xfrm>
              <a:prstGeom prst="line">
                <a:avLst/>
              </a:prstGeom>
              <a:ln/>
            </p:spPr>
            <p:style>
              <a:lnRef idx="3">
                <a:schemeClr val="dk1"/>
              </a:lnRef>
              <a:fillRef idx="0">
                <a:schemeClr val="dk1"/>
              </a:fillRef>
              <a:effectRef idx="2">
                <a:schemeClr val="dk1"/>
              </a:effectRef>
              <a:fontRef idx="minor">
                <a:schemeClr val="tx1"/>
              </a:fontRef>
            </p:style>
          </p:cxnSp>
          <p:cxnSp>
            <p:nvCxnSpPr>
              <p:cNvPr id="7" name="Straight Connector 6"/>
              <p:cNvCxnSpPr/>
              <p:nvPr/>
            </p:nvCxnSpPr>
            <p:spPr>
              <a:xfrm flipH="1" flipV="1">
                <a:off x="3991194" y="3083066"/>
                <a:ext cx="992078" cy="6141"/>
              </a:xfrm>
              <a:prstGeom prst="line">
                <a:avLst/>
              </a:prstGeom>
              <a:ln/>
            </p:spPr>
            <p:style>
              <a:lnRef idx="3">
                <a:schemeClr val="dk1"/>
              </a:lnRef>
              <a:fillRef idx="0">
                <a:schemeClr val="dk1"/>
              </a:fillRef>
              <a:effectRef idx="2">
                <a:schemeClr val="dk1"/>
              </a:effectRef>
              <a:fontRef idx="minor">
                <a:schemeClr val="tx1"/>
              </a:fontRef>
            </p:style>
          </p:cxnSp>
          <p:sp>
            <p:nvSpPr>
              <p:cNvPr id="8" name="Freeform 7"/>
              <p:cNvSpPr/>
              <p:nvPr/>
            </p:nvSpPr>
            <p:spPr>
              <a:xfrm>
                <a:off x="4004132" y="2208748"/>
                <a:ext cx="953321" cy="47926"/>
              </a:xfrm>
              <a:custGeom>
                <a:avLst/>
                <a:gdLst>
                  <a:gd name="connsiteX0" fmla="*/ 0 w 1258606"/>
                  <a:gd name="connsiteY0" fmla="*/ 125260 h 160072"/>
                  <a:gd name="connsiteX1" fmla="*/ 100208 w 1258606"/>
                  <a:gd name="connsiteY1" fmla="*/ 0 h 160072"/>
                  <a:gd name="connsiteX2" fmla="*/ 187890 w 1258606"/>
                  <a:gd name="connsiteY2" fmla="*/ 125260 h 160072"/>
                  <a:gd name="connsiteX3" fmla="*/ 338203 w 1258606"/>
                  <a:gd name="connsiteY3" fmla="*/ 25052 h 160072"/>
                  <a:gd name="connsiteX4" fmla="*/ 425885 w 1258606"/>
                  <a:gd name="connsiteY4" fmla="*/ 87682 h 160072"/>
                  <a:gd name="connsiteX5" fmla="*/ 425885 w 1258606"/>
                  <a:gd name="connsiteY5" fmla="*/ 125260 h 160072"/>
                  <a:gd name="connsiteX6" fmla="*/ 588723 w 1258606"/>
                  <a:gd name="connsiteY6" fmla="*/ 25052 h 160072"/>
                  <a:gd name="connsiteX7" fmla="*/ 713983 w 1258606"/>
                  <a:gd name="connsiteY7" fmla="*/ 137786 h 160072"/>
                  <a:gd name="connsiteX8" fmla="*/ 864296 w 1258606"/>
                  <a:gd name="connsiteY8" fmla="*/ 37578 h 160072"/>
                  <a:gd name="connsiteX9" fmla="*/ 989556 w 1258606"/>
                  <a:gd name="connsiteY9" fmla="*/ 150312 h 160072"/>
                  <a:gd name="connsiteX10" fmla="*/ 1127342 w 1258606"/>
                  <a:gd name="connsiteY10" fmla="*/ 25052 h 160072"/>
                  <a:gd name="connsiteX11" fmla="*/ 1252603 w 1258606"/>
                  <a:gd name="connsiteY11" fmla="*/ 150312 h 160072"/>
                  <a:gd name="connsiteX12" fmla="*/ 1240076 w 1258606"/>
                  <a:gd name="connsiteY12" fmla="*/ 150312 h 160072"/>
                  <a:gd name="connsiteX13" fmla="*/ 1252603 w 1258606"/>
                  <a:gd name="connsiteY13" fmla="*/ 137786 h 160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58606" h="160072">
                    <a:moveTo>
                      <a:pt x="0" y="125260"/>
                    </a:moveTo>
                    <a:cubicBezTo>
                      <a:pt x="34446" y="62630"/>
                      <a:pt x="68893" y="0"/>
                      <a:pt x="100208" y="0"/>
                    </a:cubicBezTo>
                    <a:cubicBezTo>
                      <a:pt x="131523" y="0"/>
                      <a:pt x="148224" y="121085"/>
                      <a:pt x="187890" y="125260"/>
                    </a:cubicBezTo>
                    <a:cubicBezTo>
                      <a:pt x="227556" y="129435"/>
                      <a:pt x="298537" y="31315"/>
                      <a:pt x="338203" y="25052"/>
                    </a:cubicBezTo>
                    <a:cubicBezTo>
                      <a:pt x="377869" y="18789"/>
                      <a:pt x="411271" y="70981"/>
                      <a:pt x="425885" y="87682"/>
                    </a:cubicBezTo>
                    <a:cubicBezTo>
                      <a:pt x="440499" y="104383"/>
                      <a:pt x="398745" y="135698"/>
                      <a:pt x="425885" y="125260"/>
                    </a:cubicBezTo>
                    <a:cubicBezTo>
                      <a:pt x="453025" y="114822"/>
                      <a:pt x="540707" y="22964"/>
                      <a:pt x="588723" y="25052"/>
                    </a:cubicBezTo>
                    <a:cubicBezTo>
                      <a:pt x="636739" y="27140"/>
                      <a:pt x="668054" y="135698"/>
                      <a:pt x="713983" y="137786"/>
                    </a:cubicBezTo>
                    <a:cubicBezTo>
                      <a:pt x="759912" y="139874"/>
                      <a:pt x="818367" y="35490"/>
                      <a:pt x="864296" y="37578"/>
                    </a:cubicBezTo>
                    <a:cubicBezTo>
                      <a:pt x="910225" y="39666"/>
                      <a:pt x="945715" y="152400"/>
                      <a:pt x="989556" y="150312"/>
                    </a:cubicBezTo>
                    <a:cubicBezTo>
                      <a:pt x="1033397" y="148224"/>
                      <a:pt x="1083501" y="25052"/>
                      <a:pt x="1127342" y="25052"/>
                    </a:cubicBezTo>
                    <a:cubicBezTo>
                      <a:pt x="1171183" y="25052"/>
                      <a:pt x="1252603" y="150312"/>
                      <a:pt x="1252603" y="150312"/>
                    </a:cubicBezTo>
                    <a:cubicBezTo>
                      <a:pt x="1271392" y="171189"/>
                      <a:pt x="1240076" y="152400"/>
                      <a:pt x="1240076" y="150312"/>
                    </a:cubicBezTo>
                    <a:cubicBezTo>
                      <a:pt x="1240076" y="148224"/>
                      <a:pt x="1246339" y="143005"/>
                      <a:pt x="1252603" y="137786"/>
                    </a:cubicBezTo>
                  </a:path>
                </a:pathLst>
              </a:custGeom>
              <a:ln/>
            </p:spPr>
            <p:style>
              <a:lnRef idx="3">
                <a:schemeClr val="dk1"/>
              </a:lnRef>
              <a:fillRef idx="0">
                <a:schemeClr val="dk1"/>
              </a:fillRef>
              <a:effectRef idx="2">
                <a:schemeClr val="dk1"/>
              </a:effectRef>
              <a:fontRef idx="minor">
                <a:schemeClr val="tx1"/>
              </a:fontRef>
            </p:style>
            <p:txBody>
              <a:bodyPr rtlCol="0" anchor="ctr"/>
              <a:lstStyle/>
              <a:p>
                <a:pPr algn="ctr"/>
                <a:endParaRPr lang="en-GB"/>
              </a:p>
            </p:txBody>
          </p:sp>
          <p:cxnSp>
            <p:nvCxnSpPr>
              <p:cNvPr id="9" name="Straight Connector 8"/>
              <p:cNvCxnSpPr/>
              <p:nvPr/>
            </p:nvCxnSpPr>
            <p:spPr>
              <a:xfrm>
                <a:off x="4085631" y="2707897"/>
                <a:ext cx="20180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4186532" y="2613077"/>
                <a:ext cx="20180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4049853" y="2332316"/>
                <a:ext cx="20180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4045597" y="2545597"/>
                <a:ext cx="20180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92786" y="2332316"/>
                <a:ext cx="20180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4312940" y="2670582"/>
                <a:ext cx="20180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4399975" y="2747779"/>
                <a:ext cx="20180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4085631" y="2465394"/>
                <a:ext cx="20180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677911" y="2436849"/>
                <a:ext cx="20180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rot="1554962">
                <a:off x="4548740" y="1645762"/>
                <a:ext cx="371265" cy="984825"/>
                <a:chOff x="1505211" y="1252603"/>
                <a:chExt cx="599162" cy="1440493"/>
              </a:xfrm>
            </p:grpSpPr>
            <p:sp>
              <p:nvSpPr>
                <p:cNvPr id="87" name="Oval 86"/>
                <p:cNvSpPr/>
                <p:nvPr/>
              </p:nvSpPr>
              <p:spPr>
                <a:xfrm>
                  <a:off x="1799573" y="2557396"/>
                  <a:ext cx="304800" cy="13569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8" name="Oval 87"/>
                <p:cNvSpPr/>
                <p:nvPr/>
              </p:nvSpPr>
              <p:spPr>
                <a:xfrm>
                  <a:off x="1505211" y="2557397"/>
                  <a:ext cx="304800" cy="13569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89" name="Straight Connector 88"/>
                <p:cNvCxnSpPr/>
                <p:nvPr/>
              </p:nvCxnSpPr>
              <p:spPr>
                <a:xfrm>
                  <a:off x="1820449" y="1252603"/>
                  <a:ext cx="0" cy="137264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3448731" y="1741689"/>
                <a:ext cx="680437" cy="351111"/>
                <a:chOff x="864296" y="1352811"/>
                <a:chExt cx="1098115" cy="513567"/>
              </a:xfrm>
            </p:grpSpPr>
            <p:cxnSp>
              <p:nvCxnSpPr>
                <p:cNvPr id="85" name="Straight Connector 84"/>
                <p:cNvCxnSpPr/>
                <p:nvPr/>
              </p:nvCxnSpPr>
              <p:spPr>
                <a:xfrm>
                  <a:off x="864296" y="1352811"/>
                  <a:ext cx="109811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p:nvPr/>
              </p:nvCxnSpPr>
              <p:spPr>
                <a:xfrm>
                  <a:off x="1962411" y="1352811"/>
                  <a:ext cx="0" cy="513567"/>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0" name="Group 19"/>
              <p:cNvGrpSpPr/>
              <p:nvPr/>
            </p:nvGrpSpPr>
            <p:grpSpPr>
              <a:xfrm>
                <a:off x="4201204" y="2849818"/>
                <a:ext cx="616461" cy="124387"/>
                <a:chOff x="1505211" y="2016145"/>
                <a:chExt cx="1257842" cy="138332"/>
              </a:xfrm>
            </p:grpSpPr>
            <p:grpSp>
              <p:nvGrpSpPr>
                <p:cNvPr id="73" name="Group 72"/>
                <p:cNvGrpSpPr/>
                <p:nvPr/>
              </p:nvGrpSpPr>
              <p:grpSpPr>
                <a:xfrm>
                  <a:off x="1505211" y="2028096"/>
                  <a:ext cx="627346" cy="126381"/>
                  <a:chOff x="1505211" y="2028096"/>
                  <a:chExt cx="627346" cy="126381"/>
                </a:xfrm>
              </p:grpSpPr>
              <p:grpSp>
                <p:nvGrpSpPr>
                  <p:cNvPr id="80" name="Group 79"/>
                  <p:cNvGrpSpPr/>
                  <p:nvPr/>
                </p:nvGrpSpPr>
                <p:grpSpPr>
                  <a:xfrm>
                    <a:off x="1505211" y="2040047"/>
                    <a:ext cx="315238" cy="114430"/>
                    <a:chOff x="1505211" y="2040047"/>
                    <a:chExt cx="315238" cy="114430"/>
                  </a:xfrm>
                </p:grpSpPr>
                <p:cxnSp>
                  <p:nvCxnSpPr>
                    <p:cNvPr id="83" name="Straight Connector 82"/>
                    <p:cNvCxnSpPr/>
                    <p:nvPr/>
                  </p:nvCxnSpPr>
                  <p:spPr>
                    <a:xfrm flipV="1">
                      <a:off x="1505211" y="2040047"/>
                      <a:ext cx="162838" cy="11443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flipV="1">
                      <a:off x="1670551" y="2040047"/>
                      <a:ext cx="149898" cy="11443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81" name="Straight Connector 80"/>
                  <p:cNvCxnSpPr/>
                  <p:nvPr/>
                </p:nvCxnSpPr>
                <p:spPr>
                  <a:xfrm flipV="1">
                    <a:off x="1820092" y="2040047"/>
                    <a:ext cx="162838" cy="11443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flipH="1" flipV="1">
                    <a:off x="1982659" y="2028096"/>
                    <a:ext cx="149898" cy="11443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4" name="Group 73"/>
                <p:cNvGrpSpPr/>
                <p:nvPr/>
              </p:nvGrpSpPr>
              <p:grpSpPr>
                <a:xfrm>
                  <a:off x="2135707" y="2016145"/>
                  <a:ext cx="627346" cy="126381"/>
                  <a:chOff x="1505211" y="2028096"/>
                  <a:chExt cx="627346" cy="126381"/>
                </a:xfrm>
              </p:grpSpPr>
              <p:grpSp>
                <p:nvGrpSpPr>
                  <p:cNvPr id="75" name="Group 74"/>
                  <p:cNvGrpSpPr/>
                  <p:nvPr/>
                </p:nvGrpSpPr>
                <p:grpSpPr>
                  <a:xfrm>
                    <a:off x="1505211" y="2040047"/>
                    <a:ext cx="315238" cy="114430"/>
                    <a:chOff x="1505211" y="2040047"/>
                    <a:chExt cx="315238" cy="114430"/>
                  </a:xfrm>
                </p:grpSpPr>
                <p:cxnSp>
                  <p:nvCxnSpPr>
                    <p:cNvPr id="78" name="Straight Connector 77"/>
                    <p:cNvCxnSpPr/>
                    <p:nvPr/>
                  </p:nvCxnSpPr>
                  <p:spPr>
                    <a:xfrm flipV="1">
                      <a:off x="1505211" y="2040047"/>
                      <a:ext cx="162838" cy="11443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flipH="1" flipV="1">
                      <a:off x="1670551" y="2040047"/>
                      <a:ext cx="149898" cy="11443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76" name="Straight Connector 75"/>
                  <p:cNvCxnSpPr/>
                  <p:nvPr/>
                </p:nvCxnSpPr>
                <p:spPr>
                  <a:xfrm flipV="1">
                    <a:off x="1820092" y="2040047"/>
                    <a:ext cx="162838" cy="11443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flipV="1">
                    <a:off x="1982659" y="2028096"/>
                    <a:ext cx="149898" cy="11443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cxnSp>
            <p:nvCxnSpPr>
              <p:cNvPr id="21" name="Straight Connector 20"/>
              <p:cNvCxnSpPr/>
              <p:nvPr/>
            </p:nvCxnSpPr>
            <p:spPr>
              <a:xfrm>
                <a:off x="4223327" y="2783534"/>
                <a:ext cx="20180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4381866" y="2316958"/>
                <a:ext cx="20180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4230219" y="2416492"/>
                <a:ext cx="20180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V="1">
                <a:off x="4201191" y="3214662"/>
                <a:ext cx="0" cy="412631"/>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4201204" y="2964638"/>
                <a:ext cx="0" cy="500047"/>
              </a:xfrm>
              <a:prstGeom prst="line">
                <a:avLst/>
              </a:prstGeom>
              <a:ln/>
            </p:spPr>
            <p:style>
              <a:lnRef idx="3">
                <a:schemeClr val="dk1"/>
              </a:lnRef>
              <a:fillRef idx="0">
                <a:schemeClr val="dk1"/>
              </a:fillRef>
              <a:effectRef idx="2">
                <a:schemeClr val="dk1"/>
              </a:effectRef>
              <a:fontRef idx="minor">
                <a:schemeClr val="tx1"/>
              </a:fontRef>
            </p:style>
          </p:cxnSp>
          <p:cxnSp>
            <p:nvCxnSpPr>
              <p:cNvPr id="26" name="Straight Arrow Connector 25"/>
              <p:cNvCxnSpPr/>
              <p:nvPr/>
            </p:nvCxnSpPr>
            <p:spPr>
              <a:xfrm>
                <a:off x="4824353" y="2946996"/>
                <a:ext cx="0" cy="695995"/>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2995900" y="1409166"/>
                <a:ext cx="400212" cy="830997"/>
              </a:xfrm>
              <a:prstGeom prst="rect">
                <a:avLst/>
              </a:prstGeom>
              <a:noFill/>
            </p:spPr>
            <p:txBody>
              <a:bodyPr wrap="square" rtlCol="0">
                <a:spAutoFit/>
              </a:bodyPr>
              <a:lstStyle/>
              <a:p>
                <a:r>
                  <a:rPr lang="en-US" sz="1600" dirty="0" smtClean="0">
                    <a:latin typeface="Times New Roman" panose="02020603050405020304" pitchFamily="18" charset="0"/>
                    <a:cs typeface="Times New Roman" panose="02020603050405020304" pitchFamily="18" charset="0"/>
                  </a:rPr>
                  <a:t>m</a:t>
                </a:r>
              </a:p>
              <a:p>
                <a:r>
                  <a:rPr lang="en-US" sz="1600" dirty="0" err="1" smtClean="0">
                    <a:latin typeface="Times New Roman" panose="02020603050405020304" pitchFamily="18" charset="0"/>
                    <a:cs typeface="Times New Roman" panose="02020603050405020304" pitchFamily="18" charset="0"/>
                  </a:rPr>
                  <a:t>cp</a:t>
                </a:r>
                <a:endParaRPr lang="en-US" sz="1600" dirty="0" smtClean="0">
                  <a:latin typeface="Times New Roman" panose="02020603050405020304" pitchFamily="18" charset="0"/>
                  <a:cs typeface="Times New Roman" panose="02020603050405020304" pitchFamily="18" charset="0"/>
                </a:endParaRPr>
              </a:p>
              <a:p>
                <a:r>
                  <a:rPr lang="en-US" sz="1600" dirty="0" err="1" smtClean="0">
                    <a:latin typeface="Times New Roman" panose="02020603050405020304" pitchFamily="18" charset="0"/>
                    <a:cs typeface="Times New Roman" panose="02020603050405020304" pitchFamily="18" charset="0"/>
                  </a:rPr>
                  <a:t>T</a:t>
                </a:r>
                <a:r>
                  <a:rPr lang="en-US" sz="1600" baseline="-25000" dirty="0" err="1" smtClean="0">
                    <a:latin typeface="Times New Roman" panose="02020603050405020304" pitchFamily="18" charset="0"/>
                    <a:cs typeface="Times New Roman" panose="02020603050405020304" pitchFamily="18" charset="0"/>
                  </a:rPr>
                  <a:t>i</a:t>
                </a:r>
                <a:endParaRPr lang="en-GB" sz="1600" baseline="-25000" dirty="0">
                  <a:latin typeface="Times New Roman" panose="02020603050405020304" pitchFamily="18" charset="0"/>
                  <a:cs typeface="Times New Roman" panose="02020603050405020304" pitchFamily="18" charset="0"/>
                </a:endParaRPr>
              </a:p>
            </p:txBody>
          </p:sp>
          <p:sp>
            <p:nvSpPr>
              <p:cNvPr id="28" name="TextBox 27"/>
              <p:cNvSpPr txBox="1"/>
              <p:nvPr/>
            </p:nvSpPr>
            <p:spPr>
              <a:xfrm>
                <a:off x="1829425" y="3262096"/>
                <a:ext cx="853827" cy="338554"/>
              </a:xfrm>
              <a:prstGeom prst="rect">
                <a:avLst/>
              </a:prstGeom>
              <a:noFill/>
            </p:spPr>
            <p:txBody>
              <a:bodyPr wrap="square" rtlCol="0">
                <a:spAutoFit/>
              </a:bodyPr>
              <a:lstStyle/>
              <a:p>
                <a:r>
                  <a:rPr lang="en-US" sz="1600" dirty="0" smtClean="0">
                    <a:latin typeface="Times New Roman" panose="02020603050405020304" pitchFamily="18" charset="0"/>
                    <a:cs typeface="Times New Roman" panose="02020603050405020304" pitchFamily="18" charset="0"/>
                  </a:rPr>
                  <a:t>Steam in</a:t>
                </a:r>
                <a:endParaRPr lang="en-GB" sz="1600" dirty="0">
                  <a:latin typeface="Times New Roman" panose="02020603050405020304" pitchFamily="18" charset="0"/>
                  <a:cs typeface="Times New Roman" panose="02020603050405020304" pitchFamily="18" charset="0"/>
                </a:endParaRPr>
              </a:p>
            </p:txBody>
          </p:sp>
          <p:sp>
            <p:nvSpPr>
              <p:cNvPr id="29" name="TextBox 28"/>
              <p:cNvSpPr txBox="1"/>
              <p:nvPr/>
            </p:nvSpPr>
            <p:spPr>
              <a:xfrm>
                <a:off x="5995405" y="2583106"/>
                <a:ext cx="409953" cy="830997"/>
              </a:xfrm>
              <a:prstGeom prst="rect">
                <a:avLst/>
              </a:prstGeom>
              <a:noFill/>
            </p:spPr>
            <p:txBody>
              <a:bodyPr wrap="square" rtlCol="0">
                <a:spAutoFit/>
              </a:bodyPr>
              <a:lstStyle/>
              <a:p>
                <a:r>
                  <a:rPr lang="en-US" sz="1600" dirty="0" smtClean="0">
                    <a:latin typeface="Times New Roman" panose="02020603050405020304" pitchFamily="18" charset="0"/>
                    <a:cs typeface="Times New Roman" panose="02020603050405020304" pitchFamily="18" charset="0"/>
                  </a:rPr>
                  <a:t>m</a:t>
                </a:r>
              </a:p>
              <a:p>
                <a:r>
                  <a:rPr lang="en-US" sz="1600" dirty="0" err="1" smtClean="0">
                    <a:latin typeface="Times New Roman" panose="02020603050405020304" pitchFamily="18" charset="0"/>
                    <a:cs typeface="Times New Roman" panose="02020603050405020304" pitchFamily="18" charset="0"/>
                  </a:rPr>
                  <a:t>cp</a:t>
                </a:r>
                <a:endParaRPr lang="en-US" sz="1600" dirty="0" smtClean="0">
                  <a:latin typeface="Times New Roman" panose="02020603050405020304" pitchFamily="18" charset="0"/>
                  <a:cs typeface="Times New Roman" panose="02020603050405020304" pitchFamily="18" charset="0"/>
                </a:endParaRPr>
              </a:p>
              <a:p>
                <a:r>
                  <a:rPr lang="en-US" sz="1600" dirty="0" smtClean="0">
                    <a:latin typeface="Times New Roman" panose="02020603050405020304" pitchFamily="18" charset="0"/>
                    <a:cs typeface="Times New Roman" panose="02020603050405020304" pitchFamily="18" charset="0"/>
                  </a:rPr>
                  <a:t>T</a:t>
                </a:r>
                <a:r>
                  <a:rPr lang="en-US" sz="1600" baseline="-25000" dirty="0" smtClean="0">
                    <a:latin typeface="Times New Roman" panose="02020603050405020304" pitchFamily="18" charset="0"/>
                    <a:cs typeface="Times New Roman" panose="02020603050405020304" pitchFamily="18" charset="0"/>
                  </a:rPr>
                  <a:t>o</a:t>
                </a:r>
              </a:p>
            </p:txBody>
          </p:sp>
          <p:sp>
            <p:nvSpPr>
              <p:cNvPr id="30" name="TextBox 29"/>
              <p:cNvSpPr txBox="1"/>
              <p:nvPr/>
            </p:nvSpPr>
            <p:spPr>
              <a:xfrm>
                <a:off x="4653479" y="2405404"/>
                <a:ext cx="318227" cy="307777"/>
              </a:xfrm>
              <a:prstGeom prst="rect">
                <a:avLst/>
              </a:prstGeom>
              <a:noFill/>
            </p:spPr>
            <p:txBody>
              <a:bodyPr wrap="square" rtlCol="0">
                <a:spAutoFit/>
              </a:bodyPr>
              <a:lstStyle/>
              <a:p>
                <a:r>
                  <a:rPr lang="en-US" sz="1400" b="1" dirty="0" smtClean="0">
                    <a:latin typeface="Times New Roman" panose="02020603050405020304" pitchFamily="18" charset="0"/>
                    <a:cs typeface="Times New Roman" panose="02020603050405020304" pitchFamily="18" charset="0"/>
                  </a:rPr>
                  <a:t>M</a:t>
                </a:r>
                <a:endParaRPr lang="en-GB" sz="1400" b="1" dirty="0">
                  <a:latin typeface="Times New Roman" panose="02020603050405020304" pitchFamily="18" charset="0"/>
                  <a:cs typeface="Times New Roman" panose="02020603050405020304" pitchFamily="18" charset="0"/>
                </a:endParaRPr>
              </a:p>
            </p:txBody>
          </p:sp>
          <p:sp>
            <p:nvSpPr>
              <p:cNvPr id="31" name="Right Arrow 30"/>
              <p:cNvSpPr/>
              <p:nvPr/>
            </p:nvSpPr>
            <p:spPr>
              <a:xfrm rot="16200000">
                <a:off x="4198241" y="3413819"/>
                <a:ext cx="566080" cy="66921"/>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TextBox 31"/>
              <p:cNvSpPr txBox="1"/>
              <p:nvPr/>
            </p:nvSpPr>
            <p:spPr>
              <a:xfrm>
                <a:off x="4337506" y="3709118"/>
                <a:ext cx="245651" cy="189376"/>
              </a:xfrm>
              <a:prstGeom prst="rect">
                <a:avLst/>
              </a:prstGeom>
              <a:noFill/>
            </p:spPr>
            <p:txBody>
              <a:bodyPr wrap="square" rtlCol="0">
                <a:spAutoFit/>
              </a:bodyPr>
              <a:lstStyle/>
              <a:p>
                <a:r>
                  <a:rPr lang="en-US" sz="1200" dirty="0" smtClean="0">
                    <a:latin typeface="Times New Roman" panose="02020603050405020304" pitchFamily="18" charset="0"/>
                    <a:cs typeface="Times New Roman" panose="02020603050405020304" pitchFamily="18" charset="0"/>
                  </a:rPr>
                  <a:t>Q</a:t>
                </a:r>
                <a:endParaRPr lang="en-GB" sz="1200" dirty="0">
                  <a:latin typeface="Times New Roman" panose="02020603050405020304" pitchFamily="18" charset="0"/>
                  <a:cs typeface="Times New Roman" panose="02020603050405020304" pitchFamily="18" charset="0"/>
                </a:endParaRPr>
              </a:p>
            </p:txBody>
          </p:sp>
          <p:sp>
            <p:nvSpPr>
              <p:cNvPr id="33" name="TextBox 32"/>
              <p:cNvSpPr txBox="1"/>
              <p:nvPr/>
            </p:nvSpPr>
            <p:spPr>
              <a:xfrm>
                <a:off x="5748083" y="4075053"/>
                <a:ext cx="416495" cy="338554"/>
              </a:xfrm>
              <a:prstGeom prst="rect">
                <a:avLst/>
              </a:prstGeom>
              <a:noFill/>
            </p:spPr>
            <p:txBody>
              <a:bodyPr wrap="square" rtlCol="0">
                <a:spAutoFit/>
              </a:bodyPr>
              <a:lstStyle/>
              <a:p>
                <a:r>
                  <a:rPr lang="en-US" sz="1600" dirty="0" smtClean="0">
                    <a:latin typeface="Times New Roman" panose="02020603050405020304" pitchFamily="18" charset="0"/>
                    <a:cs typeface="Times New Roman" panose="02020603050405020304" pitchFamily="18" charset="0"/>
                  </a:rPr>
                  <a:t>T</a:t>
                </a:r>
                <a:r>
                  <a:rPr lang="en-US" sz="1600" baseline="-25000" dirty="0">
                    <a:latin typeface="Times New Roman" panose="02020603050405020304" pitchFamily="18" charset="0"/>
                    <a:cs typeface="Times New Roman" panose="02020603050405020304" pitchFamily="18" charset="0"/>
                  </a:rPr>
                  <a:t>m</a:t>
                </a:r>
                <a:endParaRPr lang="en-GB" sz="1600" baseline="-25000" dirty="0">
                  <a:latin typeface="Times New Roman" panose="02020603050405020304" pitchFamily="18" charset="0"/>
                  <a:cs typeface="Times New Roman" panose="02020603050405020304" pitchFamily="18" charset="0"/>
                </a:endParaRPr>
              </a:p>
            </p:txBody>
          </p:sp>
          <p:sp>
            <p:nvSpPr>
              <p:cNvPr id="34" name="TextBox 33"/>
              <p:cNvSpPr txBox="1"/>
              <p:nvPr/>
            </p:nvSpPr>
            <p:spPr>
              <a:xfrm>
                <a:off x="5173785" y="4803911"/>
                <a:ext cx="574298" cy="338554"/>
              </a:xfrm>
              <a:prstGeom prst="rect">
                <a:avLst/>
              </a:prstGeom>
              <a:noFill/>
            </p:spPr>
            <p:txBody>
              <a:bodyPr wrap="square" rtlCol="0">
                <a:spAutoFit/>
              </a:bodyPr>
              <a:lstStyle/>
              <a:p>
                <a:r>
                  <a:rPr lang="en-US" sz="1600" dirty="0" smtClean="0">
                    <a:latin typeface="Times New Roman" panose="02020603050405020304" pitchFamily="18" charset="0"/>
                    <a:cs typeface="Times New Roman" panose="02020603050405020304" pitchFamily="18" charset="0"/>
                  </a:rPr>
                  <a:t>T</a:t>
                </a:r>
                <a:r>
                  <a:rPr lang="en-US" sz="1600" baseline="-25000" dirty="0" smtClean="0">
                    <a:latin typeface="Times New Roman" panose="02020603050405020304" pitchFamily="18" charset="0"/>
                    <a:cs typeface="Times New Roman" panose="02020603050405020304" pitchFamily="18" charset="0"/>
                  </a:rPr>
                  <a:t>sp</a:t>
                </a:r>
                <a:endParaRPr lang="en-GB" sz="1600" baseline="-25000" dirty="0">
                  <a:latin typeface="Times New Roman" panose="02020603050405020304" pitchFamily="18" charset="0"/>
                  <a:cs typeface="Times New Roman" panose="02020603050405020304" pitchFamily="18" charset="0"/>
                </a:endParaRPr>
              </a:p>
            </p:txBody>
          </p:sp>
          <p:sp>
            <p:nvSpPr>
              <p:cNvPr id="35" name="Rectangle 34"/>
              <p:cNvSpPr/>
              <p:nvPr/>
            </p:nvSpPr>
            <p:spPr>
              <a:xfrm>
                <a:off x="4939448" y="4072003"/>
                <a:ext cx="177023" cy="189376"/>
              </a:xfrm>
              <a:prstGeom prst="rect">
                <a:avLst/>
              </a:prstGeom>
            </p:spPr>
            <p:txBody>
              <a:bodyPr wrap="square">
                <a:spAutoFit/>
              </a:bodyPr>
              <a:lstStyle/>
              <a:p>
                <a:r>
                  <a:rPr lang="en-US" sz="1200" dirty="0">
                    <a:latin typeface="Times New Roman" panose="02020603050405020304" pitchFamily="18" charset="0"/>
                    <a:cs typeface="Times New Roman" panose="02020603050405020304" pitchFamily="18" charset="0"/>
                  </a:rPr>
                  <a:t>E</a:t>
                </a:r>
                <a:endParaRPr lang="en-GB" sz="1200" baseline="-25000" dirty="0">
                  <a:latin typeface="Times New Roman" panose="02020603050405020304" pitchFamily="18" charset="0"/>
                  <a:cs typeface="Times New Roman" panose="02020603050405020304" pitchFamily="18" charset="0"/>
                </a:endParaRPr>
              </a:p>
            </p:txBody>
          </p:sp>
          <p:cxnSp>
            <p:nvCxnSpPr>
              <p:cNvPr id="36" name="Straight Arrow Connector 35"/>
              <p:cNvCxnSpPr/>
              <p:nvPr/>
            </p:nvCxnSpPr>
            <p:spPr>
              <a:xfrm>
                <a:off x="4894588" y="2786545"/>
                <a:ext cx="1053643"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grpSp>
            <p:nvGrpSpPr>
              <p:cNvPr id="37" name="Group 36"/>
              <p:cNvGrpSpPr/>
              <p:nvPr/>
            </p:nvGrpSpPr>
            <p:grpSpPr>
              <a:xfrm>
                <a:off x="2979694" y="3502858"/>
                <a:ext cx="366974" cy="356909"/>
                <a:chOff x="3569646" y="3569990"/>
                <a:chExt cx="291885" cy="233711"/>
              </a:xfrm>
              <a:solidFill>
                <a:schemeClr val="accent6">
                  <a:lumMod val="60000"/>
                  <a:lumOff val="40000"/>
                </a:schemeClr>
              </a:solidFill>
            </p:grpSpPr>
            <p:sp>
              <p:nvSpPr>
                <p:cNvPr id="70" name="Flowchart: Collate 69"/>
                <p:cNvSpPr/>
                <p:nvPr/>
              </p:nvSpPr>
              <p:spPr>
                <a:xfrm rot="5400000">
                  <a:off x="3658707" y="3480929"/>
                  <a:ext cx="113764" cy="291885"/>
                </a:xfrm>
                <a:prstGeom prst="flowChartCollate">
                  <a:avLst/>
                </a:prstGeom>
                <a:grpFill/>
              </p:spPr>
              <p:style>
                <a:lnRef idx="2">
                  <a:schemeClr val="dk1"/>
                </a:lnRef>
                <a:fillRef idx="1">
                  <a:schemeClr val="lt1"/>
                </a:fillRef>
                <a:effectRef idx="0">
                  <a:schemeClr val="dk1"/>
                </a:effectRef>
                <a:fontRef idx="minor">
                  <a:schemeClr val="dk1"/>
                </a:fontRef>
              </p:style>
              <p:txBody>
                <a:bodyPr rtlCol="1" anchor="ctr"/>
                <a:lstStyle/>
                <a:p>
                  <a:pPr algn="ctr"/>
                  <a:endParaRPr lang="ar-IQ">
                    <a:solidFill>
                      <a:schemeClr val="tx1"/>
                    </a:solidFill>
                  </a:endParaRPr>
                </a:p>
              </p:txBody>
            </p:sp>
            <p:sp>
              <p:nvSpPr>
                <p:cNvPr id="71" name="Flowchart: Delay 70"/>
                <p:cNvSpPr/>
                <p:nvPr/>
              </p:nvSpPr>
              <p:spPr>
                <a:xfrm rot="5400000">
                  <a:off x="3675042" y="3705578"/>
                  <a:ext cx="80104" cy="116142"/>
                </a:xfrm>
                <a:prstGeom prst="flowChartDelay">
                  <a:avLst/>
                </a:prstGeom>
                <a:grpFill/>
              </p:spPr>
              <p:style>
                <a:lnRef idx="2">
                  <a:schemeClr val="dk1"/>
                </a:lnRef>
                <a:fillRef idx="1">
                  <a:schemeClr val="lt1"/>
                </a:fillRef>
                <a:effectRef idx="0">
                  <a:schemeClr val="dk1"/>
                </a:effectRef>
                <a:fontRef idx="minor">
                  <a:schemeClr val="dk1"/>
                </a:fontRef>
              </p:style>
              <p:txBody>
                <a:bodyPr rtlCol="1" anchor="ctr"/>
                <a:lstStyle/>
                <a:p>
                  <a:pPr algn="ctr"/>
                  <a:endParaRPr lang="ar-IQ"/>
                </a:p>
              </p:txBody>
            </p:sp>
            <p:cxnSp>
              <p:nvCxnSpPr>
                <p:cNvPr id="72" name="Straight Connector 71"/>
                <p:cNvCxnSpPr>
                  <a:stCxn id="70" idx="1"/>
                  <a:endCxn id="71" idx="1"/>
                </p:cNvCxnSpPr>
                <p:nvPr/>
              </p:nvCxnSpPr>
              <p:spPr>
                <a:xfrm flipH="1">
                  <a:off x="3715094" y="3626872"/>
                  <a:ext cx="496" cy="96725"/>
                </a:xfrm>
                <a:prstGeom prst="line">
                  <a:avLst/>
                </a:prstGeom>
                <a:grpFill/>
              </p:spPr>
              <p:style>
                <a:lnRef idx="3">
                  <a:schemeClr val="dk1"/>
                </a:lnRef>
                <a:fillRef idx="0">
                  <a:schemeClr val="dk1"/>
                </a:fillRef>
                <a:effectRef idx="2">
                  <a:schemeClr val="dk1"/>
                </a:effectRef>
                <a:fontRef idx="minor">
                  <a:schemeClr val="tx1"/>
                </a:fontRef>
              </p:style>
            </p:cxnSp>
          </p:grpSp>
          <p:cxnSp>
            <p:nvCxnSpPr>
              <p:cNvPr id="38" name="Straight Arrow Connector 37"/>
              <p:cNvCxnSpPr/>
              <p:nvPr/>
            </p:nvCxnSpPr>
            <p:spPr>
              <a:xfrm flipV="1">
                <a:off x="3144219" y="3908893"/>
                <a:ext cx="0" cy="457200"/>
              </a:xfrm>
              <a:prstGeom prst="straightConnector1">
                <a:avLst/>
              </a:prstGeom>
              <a:ln w="12700">
                <a:tailEnd type="triangle"/>
              </a:ln>
            </p:spPr>
            <p:style>
              <a:lnRef idx="3">
                <a:schemeClr val="dk1"/>
              </a:lnRef>
              <a:fillRef idx="0">
                <a:schemeClr val="dk1"/>
              </a:fillRef>
              <a:effectRef idx="2">
                <a:schemeClr val="dk1"/>
              </a:effectRef>
              <a:fontRef idx="minor">
                <a:schemeClr val="tx1"/>
              </a:fontRef>
            </p:style>
          </p:cxnSp>
          <p:sp>
            <p:nvSpPr>
              <p:cNvPr id="39" name="TextBox 38"/>
              <p:cNvSpPr txBox="1"/>
              <p:nvPr/>
            </p:nvSpPr>
            <p:spPr>
              <a:xfrm>
                <a:off x="6003767" y="4622940"/>
                <a:ext cx="1131921" cy="307777"/>
              </a:xfrm>
              <a:prstGeom prst="rect">
                <a:avLst/>
              </a:prstGeom>
              <a:noFill/>
            </p:spPr>
            <p:txBody>
              <a:bodyPr vert="horz" wrap="square" rtlCol="0">
                <a:spAutoFit/>
              </a:bodyPr>
              <a:lstStyle/>
              <a:p>
                <a:r>
                  <a:rPr lang="en-US" sz="1400" dirty="0" smtClean="0">
                    <a:latin typeface="Times New Roman" panose="02020603050405020304" pitchFamily="18" charset="0"/>
                    <a:cs typeface="Times New Roman" panose="02020603050405020304" pitchFamily="18" charset="0"/>
                  </a:rPr>
                  <a:t>Comparator</a:t>
                </a:r>
                <a:endParaRPr lang="en-GB" sz="1400" dirty="0">
                  <a:latin typeface="Times New Roman" panose="02020603050405020304" pitchFamily="18" charset="0"/>
                  <a:cs typeface="Times New Roman" panose="02020603050405020304" pitchFamily="18" charset="0"/>
                </a:endParaRPr>
              </a:p>
            </p:txBody>
          </p:sp>
          <p:cxnSp>
            <p:nvCxnSpPr>
              <p:cNvPr id="40" name="Straight Arrow Connector 39"/>
              <p:cNvCxnSpPr/>
              <p:nvPr/>
            </p:nvCxnSpPr>
            <p:spPr>
              <a:xfrm flipV="1">
                <a:off x="5320288" y="4469408"/>
                <a:ext cx="1506" cy="336797"/>
              </a:xfrm>
              <a:prstGeom prst="straightConnector1">
                <a:avLst/>
              </a:prstGeom>
              <a:ln w="28575">
                <a:tailEnd type="triangle"/>
              </a:ln>
            </p:spPr>
            <p:style>
              <a:lnRef idx="3">
                <a:schemeClr val="dk1"/>
              </a:lnRef>
              <a:fillRef idx="0">
                <a:schemeClr val="dk1"/>
              </a:fillRef>
              <a:effectRef idx="2">
                <a:schemeClr val="dk1"/>
              </a:effectRef>
              <a:fontRef idx="minor">
                <a:schemeClr val="tx1"/>
              </a:fontRef>
            </p:style>
          </p:cxnSp>
          <p:cxnSp>
            <p:nvCxnSpPr>
              <p:cNvPr id="41" name="Straight Connector 40"/>
              <p:cNvCxnSpPr/>
              <p:nvPr/>
            </p:nvCxnSpPr>
            <p:spPr>
              <a:xfrm flipV="1">
                <a:off x="3362963" y="3607721"/>
                <a:ext cx="853136" cy="0"/>
              </a:xfrm>
              <a:prstGeom prst="line">
                <a:avLst/>
              </a:prstGeom>
              <a:ln w="19050"/>
            </p:spPr>
            <p:style>
              <a:lnRef idx="1">
                <a:schemeClr val="dk1"/>
              </a:lnRef>
              <a:fillRef idx="0">
                <a:schemeClr val="dk1"/>
              </a:fillRef>
              <a:effectRef idx="0">
                <a:schemeClr val="dk1"/>
              </a:effectRef>
              <a:fontRef idx="minor">
                <a:schemeClr val="tx1"/>
              </a:fontRef>
            </p:style>
          </p:cxnSp>
          <p:cxnSp>
            <p:nvCxnSpPr>
              <p:cNvPr id="42" name="Straight Arrow Connector 41"/>
              <p:cNvCxnSpPr/>
              <p:nvPr/>
            </p:nvCxnSpPr>
            <p:spPr>
              <a:xfrm flipH="1" flipV="1">
                <a:off x="4894588" y="4333449"/>
                <a:ext cx="401947" cy="0"/>
              </a:xfrm>
              <a:prstGeom prst="straightConnector1">
                <a:avLst/>
              </a:prstGeom>
              <a:ln w="12700">
                <a:solidFill>
                  <a:schemeClr val="tx1"/>
                </a:solidFill>
                <a:prstDash val="dash"/>
                <a:tailEnd type="triangle"/>
              </a:ln>
            </p:spPr>
            <p:style>
              <a:lnRef idx="1">
                <a:schemeClr val="dk1"/>
              </a:lnRef>
              <a:fillRef idx="0">
                <a:schemeClr val="dk1"/>
              </a:fillRef>
              <a:effectRef idx="0">
                <a:schemeClr val="dk1"/>
              </a:effectRef>
              <a:fontRef idx="minor">
                <a:schemeClr val="tx1"/>
              </a:fontRef>
            </p:style>
          </p:cxnSp>
          <p:sp>
            <p:nvSpPr>
              <p:cNvPr id="43" name="TextBox 42"/>
              <p:cNvSpPr txBox="1"/>
              <p:nvPr/>
            </p:nvSpPr>
            <p:spPr>
              <a:xfrm>
                <a:off x="3042401" y="2599547"/>
                <a:ext cx="763728" cy="307777"/>
              </a:xfrm>
              <a:prstGeom prst="rect">
                <a:avLst/>
              </a:prstGeom>
              <a:noFill/>
            </p:spPr>
            <p:txBody>
              <a:bodyPr wrap="square" rtlCol="0">
                <a:spAutoFit/>
              </a:bodyPr>
              <a:lstStyle/>
              <a:p>
                <a:r>
                  <a:rPr lang="en-US" sz="1400" b="1" dirty="0" smtClean="0">
                    <a:latin typeface="Times New Roman" panose="02020603050405020304" pitchFamily="18" charset="0"/>
                    <a:cs typeface="Times New Roman" panose="02020603050405020304" pitchFamily="18" charset="0"/>
                  </a:rPr>
                  <a:t>Process</a:t>
                </a:r>
                <a:endParaRPr lang="en-GB" sz="1400" b="1" dirty="0">
                  <a:latin typeface="Times New Roman" panose="02020603050405020304" pitchFamily="18" charset="0"/>
                  <a:cs typeface="Times New Roman" panose="02020603050405020304" pitchFamily="18" charset="0"/>
                </a:endParaRPr>
              </a:p>
            </p:txBody>
          </p:sp>
          <p:sp>
            <p:nvSpPr>
              <p:cNvPr id="44" name="TextBox 43"/>
              <p:cNvSpPr txBox="1"/>
              <p:nvPr/>
            </p:nvSpPr>
            <p:spPr>
              <a:xfrm>
                <a:off x="1187869" y="4153320"/>
                <a:ext cx="1755968" cy="307777"/>
              </a:xfrm>
              <a:prstGeom prst="rect">
                <a:avLst/>
              </a:prstGeom>
              <a:noFill/>
            </p:spPr>
            <p:txBody>
              <a:bodyPr wrap="square" rtlCol="0">
                <a:spAutoFit/>
              </a:bodyPr>
              <a:lstStyle/>
              <a:p>
                <a:r>
                  <a:rPr lang="en-US" sz="1400" dirty="0" smtClean="0">
                    <a:latin typeface="Times New Roman" panose="02020603050405020304" pitchFamily="18" charset="0"/>
                    <a:cs typeface="Times New Roman" panose="02020603050405020304" pitchFamily="18" charset="0"/>
                  </a:rPr>
                  <a:t>Final control element</a:t>
                </a:r>
                <a:endParaRPr lang="en-GB" sz="1400" dirty="0">
                  <a:latin typeface="Times New Roman" panose="02020603050405020304" pitchFamily="18" charset="0"/>
                  <a:cs typeface="Times New Roman" panose="02020603050405020304" pitchFamily="18" charset="0"/>
                </a:endParaRPr>
              </a:p>
            </p:txBody>
          </p:sp>
          <p:sp>
            <p:nvSpPr>
              <p:cNvPr id="45" name="TextBox 44"/>
              <p:cNvSpPr txBox="1"/>
              <p:nvPr/>
            </p:nvSpPr>
            <p:spPr>
              <a:xfrm>
                <a:off x="6325746" y="1798387"/>
                <a:ext cx="1203858" cy="738664"/>
              </a:xfrm>
              <a:prstGeom prst="rect">
                <a:avLst/>
              </a:prstGeom>
              <a:noFill/>
            </p:spPr>
            <p:txBody>
              <a:bodyPr wrap="square" rtlCol="0">
                <a:spAutoFit/>
              </a:bodyPr>
              <a:lstStyle/>
              <a:p>
                <a:r>
                  <a:rPr lang="en-US" sz="1400" dirty="0" smtClean="0">
                    <a:latin typeface="Times New Roman" panose="02020603050405020304" pitchFamily="18" charset="0"/>
                    <a:cs typeface="Times New Roman" panose="02020603050405020304" pitchFamily="18" charset="0"/>
                  </a:rPr>
                  <a:t>Temperature measuring element</a:t>
                </a:r>
                <a:endParaRPr lang="en-GB" sz="1400" dirty="0">
                  <a:latin typeface="Times New Roman" panose="02020603050405020304" pitchFamily="18" charset="0"/>
                  <a:cs typeface="Times New Roman" panose="02020603050405020304" pitchFamily="18" charset="0"/>
                </a:endParaRPr>
              </a:p>
            </p:txBody>
          </p:sp>
          <p:sp>
            <p:nvSpPr>
              <p:cNvPr id="46" name="Rectangle 45"/>
              <p:cNvSpPr/>
              <p:nvPr/>
            </p:nvSpPr>
            <p:spPr>
              <a:xfrm>
                <a:off x="5207518" y="4172820"/>
                <a:ext cx="219013" cy="260852"/>
              </a:xfrm>
              <a:prstGeom prst="rect">
                <a:avLst/>
              </a:prstGeom>
              <a:solidFill>
                <a:schemeClr val="accent1"/>
              </a:solidFill>
              <a:ln>
                <a:solidFill>
                  <a:schemeClr val="tx2">
                    <a:lumMod val="20000"/>
                    <a:lumOff val="8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GB"/>
              </a:p>
            </p:txBody>
          </p:sp>
          <p:sp>
            <p:nvSpPr>
              <p:cNvPr id="47" name="Oval 46"/>
              <p:cNvSpPr/>
              <p:nvPr/>
            </p:nvSpPr>
            <p:spPr>
              <a:xfrm>
                <a:off x="5626077" y="2701967"/>
                <a:ext cx="126749" cy="155356"/>
              </a:xfrm>
              <a:prstGeom prst="ellipse">
                <a:avLst/>
              </a:prstGeom>
              <a:solidFill>
                <a:schemeClr val="accent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4004132" y="4095091"/>
                <a:ext cx="895325" cy="492443"/>
              </a:xfrm>
              <a:prstGeom prst="rect">
                <a:avLst/>
              </a:prstGeom>
              <a:solidFill>
                <a:schemeClr val="accent2">
                  <a:lumMod val="40000"/>
                  <a:lumOff val="60000"/>
                </a:schemeClr>
              </a:solidFill>
            </p:spPr>
            <p:txBody>
              <a:bodyPr wrap="square" rtlCol="0">
                <a:spAutoFit/>
              </a:bodyPr>
              <a:lstStyle/>
              <a:p>
                <a:r>
                  <a:rPr lang="en-US" sz="1400" dirty="0" smtClean="0">
                    <a:latin typeface="Times New Roman" panose="02020603050405020304" pitchFamily="18" charset="0"/>
                    <a:cs typeface="Times New Roman" panose="02020603050405020304" pitchFamily="18" charset="0"/>
                  </a:rPr>
                  <a:t>Controller</a:t>
                </a:r>
              </a:p>
              <a:p>
                <a:endParaRPr lang="en-US" sz="1200" dirty="0">
                  <a:latin typeface="Times New Roman" panose="02020603050405020304" pitchFamily="18" charset="0"/>
                  <a:cs typeface="Times New Roman" panose="02020603050405020304" pitchFamily="18" charset="0"/>
                </a:endParaRPr>
              </a:p>
            </p:txBody>
          </p:sp>
          <p:grpSp>
            <p:nvGrpSpPr>
              <p:cNvPr id="49" name="Group 48"/>
              <p:cNvGrpSpPr/>
              <p:nvPr/>
            </p:nvGrpSpPr>
            <p:grpSpPr>
              <a:xfrm>
                <a:off x="3708315" y="4300007"/>
                <a:ext cx="135041" cy="150152"/>
                <a:chOff x="1446281" y="3464685"/>
                <a:chExt cx="209086" cy="144476"/>
              </a:xfrm>
            </p:grpSpPr>
            <p:cxnSp>
              <p:nvCxnSpPr>
                <p:cNvPr id="68" name="Straight Connector 67"/>
                <p:cNvCxnSpPr/>
                <p:nvPr/>
              </p:nvCxnSpPr>
              <p:spPr>
                <a:xfrm flipH="1">
                  <a:off x="1446281" y="3464685"/>
                  <a:ext cx="174879" cy="105304"/>
                </a:xfrm>
                <a:prstGeom prst="line">
                  <a:avLst/>
                </a:prstGeom>
              </p:spPr>
              <p:style>
                <a:lnRef idx="1">
                  <a:schemeClr val="dk1"/>
                </a:lnRef>
                <a:fillRef idx="0">
                  <a:schemeClr val="dk1"/>
                </a:fillRef>
                <a:effectRef idx="0">
                  <a:schemeClr val="dk1"/>
                </a:effectRef>
                <a:fontRef idx="minor">
                  <a:schemeClr val="tx1"/>
                </a:fontRef>
              </p:style>
            </p:cxnSp>
            <p:cxnSp>
              <p:nvCxnSpPr>
                <p:cNvPr id="69" name="Straight Connector 68"/>
                <p:cNvCxnSpPr/>
                <p:nvPr/>
              </p:nvCxnSpPr>
              <p:spPr>
                <a:xfrm flipH="1">
                  <a:off x="1480488" y="3503857"/>
                  <a:ext cx="174879" cy="105304"/>
                </a:xfrm>
                <a:prstGeom prst="line">
                  <a:avLst/>
                </a:prstGeom>
              </p:spPr>
              <p:style>
                <a:lnRef idx="1">
                  <a:schemeClr val="dk1"/>
                </a:lnRef>
                <a:fillRef idx="0">
                  <a:schemeClr val="dk1"/>
                </a:fillRef>
                <a:effectRef idx="0">
                  <a:schemeClr val="dk1"/>
                </a:effectRef>
                <a:fontRef idx="minor">
                  <a:schemeClr val="tx1"/>
                </a:fontRef>
              </p:style>
            </p:cxnSp>
          </p:grpSp>
          <p:cxnSp>
            <p:nvCxnSpPr>
              <p:cNvPr id="50" name="Straight Connector 49"/>
              <p:cNvCxnSpPr/>
              <p:nvPr/>
            </p:nvCxnSpPr>
            <p:spPr>
              <a:xfrm flipH="1">
                <a:off x="3146809" y="4375083"/>
                <a:ext cx="850853" cy="0"/>
              </a:xfrm>
              <a:prstGeom prst="line">
                <a:avLst/>
              </a:prstGeom>
            </p:spPr>
            <p:style>
              <a:lnRef idx="1">
                <a:schemeClr val="dk1"/>
              </a:lnRef>
              <a:fillRef idx="0">
                <a:schemeClr val="dk1"/>
              </a:fillRef>
              <a:effectRef idx="0">
                <a:schemeClr val="dk1"/>
              </a:effectRef>
              <a:fontRef idx="minor">
                <a:schemeClr val="tx1"/>
              </a:fontRef>
            </p:style>
          </p:cxnSp>
          <p:grpSp>
            <p:nvGrpSpPr>
              <p:cNvPr id="51" name="Group 50"/>
              <p:cNvGrpSpPr/>
              <p:nvPr/>
            </p:nvGrpSpPr>
            <p:grpSpPr>
              <a:xfrm>
                <a:off x="3454478" y="4300007"/>
                <a:ext cx="135041" cy="150152"/>
                <a:chOff x="1446281" y="3464685"/>
                <a:chExt cx="209086" cy="144476"/>
              </a:xfrm>
            </p:grpSpPr>
            <p:cxnSp>
              <p:nvCxnSpPr>
                <p:cNvPr id="66" name="Straight Connector 65"/>
                <p:cNvCxnSpPr/>
                <p:nvPr/>
              </p:nvCxnSpPr>
              <p:spPr>
                <a:xfrm flipH="1">
                  <a:off x="1446281" y="3464685"/>
                  <a:ext cx="174879" cy="105304"/>
                </a:xfrm>
                <a:prstGeom prst="line">
                  <a:avLst/>
                </a:prstGeom>
              </p:spPr>
              <p:style>
                <a:lnRef idx="1">
                  <a:schemeClr val="dk1"/>
                </a:lnRef>
                <a:fillRef idx="0">
                  <a:schemeClr val="dk1"/>
                </a:fillRef>
                <a:effectRef idx="0">
                  <a:schemeClr val="dk1"/>
                </a:effectRef>
                <a:fontRef idx="minor">
                  <a:schemeClr val="tx1"/>
                </a:fontRef>
              </p:style>
            </p:cxnSp>
            <p:cxnSp>
              <p:nvCxnSpPr>
                <p:cNvPr id="67" name="Straight Connector 66"/>
                <p:cNvCxnSpPr/>
                <p:nvPr/>
              </p:nvCxnSpPr>
              <p:spPr>
                <a:xfrm flipH="1">
                  <a:off x="1480488" y="3503857"/>
                  <a:ext cx="174879" cy="105304"/>
                </a:xfrm>
                <a:prstGeom prst="line">
                  <a:avLst/>
                </a:prstGeom>
              </p:spPr>
              <p:style>
                <a:lnRef idx="1">
                  <a:schemeClr val="dk1"/>
                </a:lnRef>
                <a:fillRef idx="0">
                  <a:schemeClr val="dk1"/>
                </a:fillRef>
                <a:effectRef idx="0">
                  <a:schemeClr val="dk1"/>
                </a:effectRef>
                <a:fontRef idx="minor">
                  <a:schemeClr val="tx1"/>
                </a:fontRef>
              </p:style>
            </p:cxnSp>
          </p:grpSp>
          <p:grpSp>
            <p:nvGrpSpPr>
              <p:cNvPr id="52" name="Group 51"/>
              <p:cNvGrpSpPr/>
              <p:nvPr/>
            </p:nvGrpSpPr>
            <p:grpSpPr>
              <a:xfrm>
                <a:off x="3063704" y="4009339"/>
                <a:ext cx="135041" cy="150152"/>
                <a:chOff x="1446281" y="3464685"/>
                <a:chExt cx="209086" cy="144476"/>
              </a:xfrm>
            </p:grpSpPr>
            <p:cxnSp>
              <p:nvCxnSpPr>
                <p:cNvPr id="64" name="Straight Connector 63"/>
                <p:cNvCxnSpPr/>
                <p:nvPr/>
              </p:nvCxnSpPr>
              <p:spPr>
                <a:xfrm flipH="1">
                  <a:off x="1446281" y="3464685"/>
                  <a:ext cx="174879" cy="105304"/>
                </a:xfrm>
                <a:prstGeom prst="line">
                  <a:avLst/>
                </a:prstGeom>
              </p:spPr>
              <p:style>
                <a:lnRef idx="1">
                  <a:schemeClr val="dk1"/>
                </a:lnRef>
                <a:fillRef idx="0">
                  <a:schemeClr val="dk1"/>
                </a:fillRef>
                <a:effectRef idx="0">
                  <a:schemeClr val="dk1"/>
                </a:effectRef>
                <a:fontRef idx="minor">
                  <a:schemeClr val="tx1"/>
                </a:fontRef>
              </p:style>
            </p:cxnSp>
            <p:cxnSp>
              <p:nvCxnSpPr>
                <p:cNvPr id="65" name="Straight Connector 64"/>
                <p:cNvCxnSpPr/>
                <p:nvPr/>
              </p:nvCxnSpPr>
              <p:spPr>
                <a:xfrm flipH="1">
                  <a:off x="1480488" y="3503857"/>
                  <a:ext cx="174879" cy="105304"/>
                </a:xfrm>
                <a:prstGeom prst="line">
                  <a:avLst/>
                </a:prstGeom>
              </p:spPr>
              <p:style>
                <a:lnRef idx="1">
                  <a:schemeClr val="dk1"/>
                </a:lnRef>
                <a:fillRef idx="0">
                  <a:schemeClr val="dk1"/>
                </a:fillRef>
                <a:effectRef idx="0">
                  <a:schemeClr val="dk1"/>
                </a:effectRef>
                <a:fontRef idx="minor">
                  <a:schemeClr val="tx1"/>
                </a:fontRef>
              </p:style>
            </p:cxnSp>
          </p:grpSp>
          <p:grpSp>
            <p:nvGrpSpPr>
              <p:cNvPr id="53" name="Group 52"/>
              <p:cNvGrpSpPr/>
              <p:nvPr/>
            </p:nvGrpSpPr>
            <p:grpSpPr>
              <a:xfrm>
                <a:off x="3081929" y="4188695"/>
                <a:ext cx="135041" cy="150152"/>
                <a:chOff x="1446281" y="3464685"/>
                <a:chExt cx="209086" cy="144476"/>
              </a:xfrm>
            </p:grpSpPr>
            <p:cxnSp>
              <p:nvCxnSpPr>
                <p:cNvPr id="62" name="Straight Connector 61"/>
                <p:cNvCxnSpPr/>
                <p:nvPr/>
              </p:nvCxnSpPr>
              <p:spPr>
                <a:xfrm flipH="1">
                  <a:off x="1446281" y="3464685"/>
                  <a:ext cx="174879" cy="105304"/>
                </a:xfrm>
                <a:prstGeom prst="line">
                  <a:avLst/>
                </a:prstGeom>
              </p:spPr>
              <p:style>
                <a:lnRef idx="1">
                  <a:schemeClr val="dk1"/>
                </a:lnRef>
                <a:fillRef idx="0">
                  <a:schemeClr val="dk1"/>
                </a:fillRef>
                <a:effectRef idx="0">
                  <a:schemeClr val="dk1"/>
                </a:effectRef>
                <a:fontRef idx="minor">
                  <a:schemeClr val="tx1"/>
                </a:fontRef>
              </p:style>
            </p:cxnSp>
            <p:cxnSp>
              <p:nvCxnSpPr>
                <p:cNvPr id="63" name="Straight Connector 62"/>
                <p:cNvCxnSpPr/>
                <p:nvPr/>
              </p:nvCxnSpPr>
              <p:spPr>
                <a:xfrm flipH="1">
                  <a:off x="1480488" y="3503857"/>
                  <a:ext cx="174879" cy="105304"/>
                </a:xfrm>
                <a:prstGeom prst="line">
                  <a:avLst/>
                </a:prstGeom>
              </p:spPr>
              <p:style>
                <a:lnRef idx="1">
                  <a:schemeClr val="dk1"/>
                </a:lnRef>
                <a:fillRef idx="0">
                  <a:schemeClr val="dk1"/>
                </a:fillRef>
                <a:effectRef idx="0">
                  <a:schemeClr val="dk1"/>
                </a:effectRef>
                <a:fontRef idx="minor">
                  <a:schemeClr val="tx1"/>
                </a:fontRef>
              </p:style>
            </p:cxnSp>
          </p:grpSp>
          <p:cxnSp>
            <p:nvCxnSpPr>
              <p:cNvPr id="54" name="Straight Arrow Connector 53"/>
              <p:cNvCxnSpPr>
                <a:stCxn id="45" idx="1"/>
              </p:cNvCxnSpPr>
              <p:nvPr/>
            </p:nvCxnSpPr>
            <p:spPr>
              <a:xfrm flipH="1">
                <a:off x="5756938" y="2167719"/>
                <a:ext cx="568808" cy="45811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flipH="1" flipV="1">
                <a:off x="5528221" y="4450159"/>
                <a:ext cx="412742" cy="26272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flipV="1">
                <a:off x="2499212" y="3742461"/>
                <a:ext cx="395485" cy="37726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7" name="TextBox 56"/>
              <p:cNvSpPr txBox="1"/>
              <p:nvPr/>
            </p:nvSpPr>
            <p:spPr>
              <a:xfrm>
                <a:off x="1461495" y="4436942"/>
                <a:ext cx="1208715" cy="307777"/>
              </a:xfrm>
              <a:prstGeom prst="rect">
                <a:avLst/>
              </a:prstGeom>
              <a:noFill/>
            </p:spPr>
            <p:txBody>
              <a:bodyPr vert="horz" wrap="square" rtlCol="0">
                <a:spAutoFit/>
              </a:bodyPr>
              <a:lstStyle/>
              <a:p>
                <a:r>
                  <a:rPr lang="en-US" sz="1400" i="1" dirty="0" smtClean="0">
                    <a:latin typeface="Times New Roman" panose="02020603050405020304" pitchFamily="18" charset="0"/>
                    <a:cs typeface="Times New Roman" panose="02020603050405020304" pitchFamily="18" charset="0"/>
                  </a:rPr>
                  <a:t>Control Valve</a:t>
                </a:r>
                <a:endParaRPr lang="en-GB" sz="1400" i="1" dirty="0">
                  <a:latin typeface="Times New Roman" panose="02020603050405020304" pitchFamily="18" charset="0"/>
                  <a:cs typeface="Times New Roman" panose="02020603050405020304" pitchFamily="18" charset="0"/>
                </a:endParaRPr>
              </a:p>
            </p:txBody>
          </p:sp>
          <p:cxnSp>
            <p:nvCxnSpPr>
              <p:cNvPr id="58" name="Straight Connector 57"/>
              <p:cNvCxnSpPr/>
              <p:nvPr/>
            </p:nvCxnSpPr>
            <p:spPr>
              <a:xfrm>
                <a:off x="5689451" y="2862883"/>
                <a:ext cx="0" cy="1463040"/>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59" name="Straight Arrow Connector 58"/>
              <p:cNvCxnSpPr/>
              <p:nvPr/>
            </p:nvCxnSpPr>
            <p:spPr>
              <a:xfrm flipH="1">
                <a:off x="5408909" y="4325923"/>
                <a:ext cx="274320" cy="0"/>
              </a:xfrm>
              <a:prstGeom prst="straightConnector1">
                <a:avLst/>
              </a:prstGeom>
              <a:ln>
                <a:prstDash val="dash"/>
                <a:tailEnd type="triangle"/>
              </a:ln>
            </p:spPr>
            <p:style>
              <a:lnRef idx="1">
                <a:schemeClr val="dk1"/>
              </a:lnRef>
              <a:fillRef idx="0">
                <a:schemeClr val="dk1"/>
              </a:fillRef>
              <a:effectRef idx="0">
                <a:schemeClr val="dk1"/>
              </a:effectRef>
              <a:fontRef idx="minor">
                <a:schemeClr val="tx1"/>
              </a:fontRef>
            </p:style>
          </p:cxnSp>
          <p:cxnSp>
            <p:nvCxnSpPr>
              <p:cNvPr id="60" name="Straight Arrow Connector 59"/>
              <p:cNvCxnSpPr/>
              <p:nvPr/>
            </p:nvCxnSpPr>
            <p:spPr>
              <a:xfrm flipV="1">
                <a:off x="3651633" y="2496209"/>
                <a:ext cx="293839" cy="9857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1" name="Rectangle 60"/>
              <p:cNvSpPr/>
              <p:nvPr/>
            </p:nvSpPr>
            <p:spPr>
              <a:xfrm>
                <a:off x="3556077" y="4021137"/>
                <a:ext cx="177023" cy="276999"/>
              </a:xfrm>
              <a:prstGeom prst="rect">
                <a:avLst/>
              </a:prstGeom>
            </p:spPr>
            <p:txBody>
              <a:bodyPr wrap="square">
                <a:spAutoFit/>
              </a:bodyPr>
              <a:lstStyle/>
              <a:p>
                <a:r>
                  <a:rPr lang="en-US" sz="1200" dirty="0" smtClean="0">
                    <a:latin typeface="Times New Roman" panose="02020603050405020304" pitchFamily="18" charset="0"/>
                    <a:cs typeface="Times New Roman" panose="02020603050405020304" pitchFamily="18" charset="0"/>
                  </a:rPr>
                  <a:t>P</a:t>
                </a:r>
                <a:endParaRPr lang="en-GB" sz="1200" baseline="-25000" dirty="0">
                  <a:latin typeface="Times New Roman" panose="02020603050405020304" pitchFamily="18" charset="0"/>
                  <a:cs typeface="Times New Roman" panose="02020603050405020304" pitchFamily="18" charset="0"/>
                </a:endParaRPr>
              </a:p>
            </p:txBody>
          </p:sp>
        </p:grpSp>
        <p:cxnSp>
          <p:nvCxnSpPr>
            <p:cNvPr id="4" name="Straight Arrow Connector 3"/>
            <p:cNvCxnSpPr/>
            <p:nvPr/>
          </p:nvCxnSpPr>
          <p:spPr>
            <a:xfrm>
              <a:off x="6297520" y="4540634"/>
              <a:ext cx="723331"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sp>
        <p:nvSpPr>
          <p:cNvPr id="90" name="TextBox 89"/>
          <p:cNvSpPr txBox="1"/>
          <p:nvPr/>
        </p:nvSpPr>
        <p:spPr>
          <a:xfrm>
            <a:off x="3546177" y="558350"/>
            <a:ext cx="3852472" cy="646331"/>
          </a:xfrm>
          <a:prstGeom prst="rect">
            <a:avLst/>
          </a:prstGeom>
          <a:noFill/>
        </p:spPr>
        <p:txBody>
          <a:bodyPr wrap="square" rtlCol="0">
            <a:spAutoFit/>
          </a:bodyPr>
          <a:lstStyle/>
          <a:p>
            <a:r>
              <a:rPr lang="en-US" sz="3600" dirty="0" smtClean="0">
                <a:solidFill>
                  <a:srgbClr val="FF0000"/>
                </a:solidFill>
                <a:latin typeface="Times New Roman" panose="02020603050405020304" pitchFamily="18" charset="0"/>
                <a:cs typeface="Times New Roman" panose="02020603050405020304" pitchFamily="18" charset="0"/>
              </a:rPr>
              <a:t>Closed loop system</a:t>
            </a:r>
            <a:endParaRPr lang="en-US" sz="36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76856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23508" y="605093"/>
            <a:ext cx="3079500" cy="46166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dirty="0" smtClean="0">
                <a:latin typeface="Times New Roman" panose="02020603050405020304" pitchFamily="18" charset="0"/>
                <a:cs typeface="Times New Roman" panose="02020603050405020304" pitchFamily="18" charset="0"/>
              </a:rPr>
              <a:t>(c). </a:t>
            </a:r>
            <a:r>
              <a:rPr lang="en-US" sz="2400" dirty="0" smtClean="0">
                <a:solidFill>
                  <a:srgbClr val="FF0000"/>
                </a:solidFill>
                <a:latin typeface="Times New Roman" panose="02020603050405020304" pitchFamily="18" charset="0"/>
                <a:cs typeface="Times New Roman" panose="02020603050405020304" pitchFamily="18" charset="0"/>
              </a:rPr>
              <a:t>Diaphragm</a:t>
            </a:r>
            <a:endParaRPr lang="en-US" sz="2400" dirty="0">
              <a:solidFill>
                <a:srgbClr val="FF0000"/>
              </a:solidFill>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60243" y="3548989"/>
            <a:ext cx="2686586" cy="2722728"/>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7785" y="3450821"/>
            <a:ext cx="2190945" cy="2722728"/>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55686" y="503545"/>
            <a:ext cx="3695700" cy="2657475"/>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113790" y="602251"/>
            <a:ext cx="2206248" cy="2206248"/>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329738" y="3740623"/>
            <a:ext cx="2143125" cy="2143125"/>
          </a:xfrm>
          <a:prstGeom prst="rect">
            <a:avLst/>
          </a:prstGeom>
        </p:spPr>
      </p:pic>
    </p:spTree>
    <p:extLst>
      <p:ext uri="{BB962C8B-B14F-4D97-AF65-F5344CB8AC3E}">
        <p14:creationId xmlns:p14="http://schemas.microsoft.com/office/powerpoint/2010/main" val="108818898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23508" y="605093"/>
            <a:ext cx="3079500" cy="46166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dirty="0" smtClean="0">
                <a:latin typeface="Times New Roman" panose="02020603050405020304" pitchFamily="18" charset="0"/>
                <a:cs typeface="Times New Roman" panose="02020603050405020304" pitchFamily="18" charset="0"/>
              </a:rPr>
              <a:t>(d). </a:t>
            </a:r>
            <a:r>
              <a:rPr lang="en-US" sz="2400" dirty="0" smtClean="0">
                <a:solidFill>
                  <a:srgbClr val="FF0000"/>
                </a:solidFill>
                <a:latin typeface="Times New Roman" panose="02020603050405020304" pitchFamily="18" charset="0"/>
                <a:cs typeface="Times New Roman" panose="02020603050405020304" pitchFamily="18" charset="0"/>
              </a:rPr>
              <a:t>Strain gage</a:t>
            </a:r>
            <a:endParaRPr lang="en-US" sz="2400" dirty="0">
              <a:solidFill>
                <a:srgbClr val="FF0000"/>
              </a:solidFill>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09633" y="2250279"/>
            <a:ext cx="3531229" cy="2601249"/>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3508" y="1907842"/>
            <a:ext cx="3286125" cy="3286125"/>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40862" y="2250279"/>
            <a:ext cx="4493161" cy="2765022"/>
          </a:xfrm>
          <a:prstGeom prst="rect">
            <a:avLst/>
          </a:prstGeom>
        </p:spPr>
      </p:pic>
    </p:spTree>
    <p:extLst>
      <p:ext uri="{BB962C8B-B14F-4D97-AF65-F5344CB8AC3E}">
        <p14:creationId xmlns:p14="http://schemas.microsoft.com/office/powerpoint/2010/main" val="112955639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412055" y="379973"/>
            <a:ext cx="5172386" cy="646331"/>
          </a:xfrm>
          <a:prstGeom prst="rect">
            <a:avLst/>
          </a:prstGeom>
          <a:noFill/>
        </p:spPr>
        <p:txBody>
          <a:bodyPr wrap="square" rtlCol="0">
            <a:spAutoFit/>
          </a:bodyPr>
          <a:lstStyle/>
          <a:p>
            <a:r>
              <a:rPr lang="en-US" sz="3600" dirty="0" smtClean="0">
                <a:solidFill>
                  <a:srgbClr val="000099"/>
                </a:solidFill>
                <a:latin typeface="Times New Roman" panose="02020603050405020304" pitchFamily="18" charset="0"/>
                <a:cs typeface="Times New Roman" panose="02020603050405020304" pitchFamily="18" charset="0"/>
              </a:rPr>
              <a:t>4- Level measurement</a:t>
            </a:r>
            <a:endParaRPr lang="en-US" sz="3600" dirty="0">
              <a:solidFill>
                <a:srgbClr val="000099"/>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1105584" y="1447025"/>
            <a:ext cx="4612943" cy="4524315"/>
          </a:xfrm>
          <a:prstGeom prst="rect">
            <a:avLst/>
          </a:prstGeom>
          <a:noFill/>
        </p:spPr>
        <p:txBody>
          <a:bodyPr wrap="square" rtlCol="0">
            <a:spAutoFit/>
          </a:bodyPr>
          <a:lstStyle/>
          <a:p>
            <a:pPr marL="342900" indent="-342900">
              <a:lnSpc>
                <a:spcPct val="150000"/>
              </a:lnSpc>
              <a:buAutoNum type="alphaLcPeriod"/>
            </a:pPr>
            <a:r>
              <a:rPr lang="en-US" sz="3200" dirty="0" smtClean="0">
                <a:solidFill>
                  <a:srgbClr val="FF0000"/>
                </a:solidFill>
                <a:latin typeface="Times New Roman" panose="02020603050405020304" pitchFamily="18" charset="0"/>
                <a:cs typeface="Times New Roman" panose="02020603050405020304" pitchFamily="18" charset="0"/>
              </a:rPr>
              <a:t>Float</a:t>
            </a:r>
          </a:p>
          <a:p>
            <a:pPr marL="342900" indent="-342900">
              <a:lnSpc>
                <a:spcPct val="150000"/>
              </a:lnSpc>
              <a:buAutoNum type="alphaLcPeriod"/>
            </a:pPr>
            <a:r>
              <a:rPr lang="en-US" sz="3200" dirty="0" smtClean="0">
                <a:solidFill>
                  <a:srgbClr val="FF0000"/>
                </a:solidFill>
                <a:latin typeface="Times New Roman" panose="02020603050405020304" pitchFamily="18" charset="0"/>
                <a:cs typeface="Times New Roman" panose="02020603050405020304" pitchFamily="18" charset="0"/>
              </a:rPr>
              <a:t>Sight</a:t>
            </a:r>
          </a:p>
          <a:p>
            <a:pPr marL="342900" indent="-342900">
              <a:lnSpc>
                <a:spcPct val="150000"/>
              </a:lnSpc>
              <a:buAutoNum type="alphaLcPeriod"/>
            </a:pPr>
            <a:r>
              <a:rPr lang="en-US" sz="3200" dirty="0" smtClean="0">
                <a:solidFill>
                  <a:srgbClr val="FF0000"/>
                </a:solidFill>
                <a:latin typeface="Times New Roman" panose="02020603050405020304" pitchFamily="18" charset="0"/>
                <a:cs typeface="Times New Roman" panose="02020603050405020304" pitchFamily="18" charset="0"/>
              </a:rPr>
              <a:t>Capacitance</a:t>
            </a:r>
          </a:p>
          <a:p>
            <a:pPr marL="342900" indent="-342900">
              <a:lnSpc>
                <a:spcPct val="150000"/>
              </a:lnSpc>
              <a:buAutoNum type="alphaLcPeriod"/>
            </a:pPr>
            <a:r>
              <a:rPr lang="en-US" sz="3200" dirty="0" smtClean="0">
                <a:solidFill>
                  <a:srgbClr val="FF0000"/>
                </a:solidFill>
                <a:latin typeface="Times New Roman" panose="02020603050405020304" pitchFamily="18" charset="0"/>
                <a:cs typeface="Times New Roman" panose="02020603050405020304" pitchFamily="18" charset="0"/>
              </a:rPr>
              <a:t>Weight</a:t>
            </a:r>
          </a:p>
          <a:p>
            <a:pPr marL="342900" indent="-342900">
              <a:lnSpc>
                <a:spcPct val="150000"/>
              </a:lnSpc>
              <a:buAutoNum type="alphaLcPeriod"/>
            </a:pPr>
            <a:r>
              <a:rPr lang="en-US" sz="3200" dirty="0" smtClean="0">
                <a:solidFill>
                  <a:srgbClr val="FF0000"/>
                </a:solidFill>
                <a:latin typeface="Times New Roman" panose="02020603050405020304" pitchFamily="18" charset="0"/>
                <a:cs typeface="Times New Roman" panose="02020603050405020304" pitchFamily="18" charset="0"/>
              </a:rPr>
              <a:t>Ultrasonic</a:t>
            </a:r>
          </a:p>
          <a:p>
            <a:pPr marL="342900" indent="-342900">
              <a:lnSpc>
                <a:spcPct val="150000"/>
              </a:lnSpc>
              <a:buAutoNum type="alphaLcPeriod"/>
            </a:pPr>
            <a:r>
              <a:rPr lang="en-US" sz="3200" dirty="0" smtClean="0">
                <a:solidFill>
                  <a:srgbClr val="FF0000"/>
                </a:solidFill>
                <a:latin typeface="Times New Roman" panose="02020603050405020304" pitchFamily="18" charset="0"/>
                <a:cs typeface="Times New Roman" panose="02020603050405020304" pitchFamily="18" charset="0"/>
              </a:rPr>
              <a:t>Waves(radar)</a:t>
            </a:r>
            <a:endParaRPr lang="en-US" sz="32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9343319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89285" y="418238"/>
            <a:ext cx="2199574" cy="823752"/>
          </a:xfrm>
          <a:prstGeom prst="rect">
            <a:avLst/>
          </a:prstGeom>
        </p:spPr>
        <p:txBody>
          <a:bodyPr wrap="square">
            <a:spAutoFit/>
          </a:bodyPr>
          <a:lstStyle/>
          <a:p>
            <a:pPr marL="342900" indent="-342900">
              <a:lnSpc>
                <a:spcPct val="150000"/>
              </a:lnSpc>
              <a:buAutoNum type="alphaLcPeriod"/>
            </a:pPr>
            <a:r>
              <a:rPr lang="en-US" sz="3600" dirty="0">
                <a:solidFill>
                  <a:srgbClr val="FF0000"/>
                </a:solidFill>
                <a:latin typeface="Times New Roman" panose="02020603050405020304" pitchFamily="18" charset="0"/>
                <a:cs typeface="Times New Roman" panose="02020603050405020304" pitchFamily="18" charset="0"/>
              </a:rPr>
              <a:t>Float</a:t>
            </a:r>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17641" r="21710"/>
          <a:stretch/>
        </p:blipFill>
        <p:spPr>
          <a:xfrm>
            <a:off x="5895831" y="1869787"/>
            <a:ext cx="5284425" cy="3016111"/>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0459" y="1653654"/>
            <a:ext cx="4876800" cy="4267200"/>
          </a:xfrm>
          <a:prstGeom prst="rect">
            <a:avLst/>
          </a:prstGeom>
        </p:spPr>
      </p:pic>
    </p:spTree>
    <p:extLst>
      <p:ext uri="{BB962C8B-B14F-4D97-AF65-F5344CB8AC3E}">
        <p14:creationId xmlns:p14="http://schemas.microsoft.com/office/powerpoint/2010/main" val="368033281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60046" y="486476"/>
            <a:ext cx="1620957" cy="823752"/>
          </a:xfrm>
          <a:prstGeom prst="rect">
            <a:avLst/>
          </a:prstGeom>
        </p:spPr>
        <p:txBody>
          <a:bodyPr wrap="none">
            <a:spAutoFit/>
          </a:bodyPr>
          <a:lstStyle/>
          <a:p>
            <a:pPr marL="0" lvl="1">
              <a:lnSpc>
                <a:spcPct val="150000"/>
              </a:lnSpc>
            </a:pPr>
            <a:r>
              <a:rPr lang="en-US" sz="3600" dirty="0" smtClean="0">
                <a:solidFill>
                  <a:srgbClr val="FF0000"/>
                </a:solidFill>
                <a:latin typeface="Times New Roman" panose="02020603050405020304" pitchFamily="18" charset="0"/>
                <a:cs typeface="Times New Roman" panose="02020603050405020304" pitchFamily="18" charset="0"/>
              </a:rPr>
              <a:t>b. Sight</a:t>
            </a:r>
            <a:endParaRPr lang="en-US" sz="3600" dirty="0">
              <a:solidFill>
                <a:srgbClr val="FF0000"/>
              </a:solidFill>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48466" y="1697765"/>
            <a:ext cx="2306471" cy="3226405"/>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07415" y="993886"/>
            <a:ext cx="3676893" cy="4122716"/>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7638" y="1889916"/>
            <a:ext cx="2842105" cy="2842105"/>
          </a:xfrm>
          <a:prstGeom prst="rect">
            <a:avLst/>
          </a:prstGeom>
        </p:spPr>
      </p:pic>
    </p:spTree>
    <p:extLst>
      <p:ext uri="{BB962C8B-B14F-4D97-AF65-F5344CB8AC3E}">
        <p14:creationId xmlns:p14="http://schemas.microsoft.com/office/powerpoint/2010/main" val="281679235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60046" y="486476"/>
            <a:ext cx="2877711" cy="923330"/>
          </a:xfrm>
          <a:prstGeom prst="rect">
            <a:avLst/>
          </a:prstGeom>
        </p:spPr>
        <p:txBody>
          <a:bodyPr wrap="none">
            <a:spAutoFit/>
          </a:bodyPr>
          <a:lstStyle/>
          <a:p>
            <a:pPr marL="0" lvl="1">
              <a:lnSpc>
                <a:spcPct val="150000"/>
              </a:lnSpc>
            </a:pPr>
            <a:r>
              <a:rPr lang="en-US" sz="3600" dirty="0">
                <a:solidFill>
                  <a:srgbClr val="FF0000"/>
                </a:solidFill>
                <a:latin typeface="Times New Roman" panose="02020603050405020304" pitchFamily="18" charset="0"/>
                <a:cs typeface="Times New Roman" panose="02020603050405020304" pitchFamily="18" charset="0"/>
              </a:rPr>
              <a:t>c</a:t>
            </a:r>
            <a:r>
              <a:rPr lang="en-US" sz="3600" dirty="0" smtClean="0">
                <a:solidFill>
                  <a:srgbClr val="FF0000"/>
                </a:solidFill>
                <a:latin typeface="Times New Roman" panose="02020603050405020304" pitchFamily="18" charset="0"/>
                <a:cs typeface="Times New Roman" panose="02020603050405020304" pitchFamily="18" charset="0"/>
              </a:rPr>
              <a:t>. </a:t>
            </a:r>
            <a:r>
              <a:rPr lang="en-US" sz="3600" dirty="0">
                <a:solidFill>
                  <a:srgbClr val="FF0000"/>
                </a:solidFill>
                <a:latin typeface="Times New Roman" panose="02020603050405020304" pitchFamily="18" charset="0"/>
                <a:cs typeface="Times New Roman" panose="02020603050405020304" pitchFamily="18" charset="0"/>
              </a:rPr>
              <a:t>C</a:t>
            </a:r>
            <a:r>
              <a:rPr lang="en-US" sz="3600" dirty="0" smtClean="0">
                <a:solidFill>
                  <a:srgbClr val="FF0000"/>
                </a:solidFill>
                <a:latin typeface="Times New Roman" panose="02020603050405020304" pitchFamily="18" charset="0"/>
                <a:cs typeface="Times New Roman" panose="02020603050405020304" pitchFamily="18" charset="0"/>
              </a:rPr>
              <a:t>apacitance</a:t>
            </a:r>
            <a:endParaRPr lang="en-US" sz="3600" dirty="0">
              <a:solidFill>
                <a:srgbClr val="FF0000"/>
              </a:solidFill>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98901" y="1819274"/>
            <a:ext cx="4334301" cy="4334301"/>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1453" y="1898119"/>
            <a:ext cx="2171837" cy="417661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16261" y="2647666"/>
            <a:ext cx="4091304" cy="2320236"/>
          </a:xfrm>
          <a:prstGeom prst="rect">
            <a:avLst/>
          </a:prstGeom>
        </p:spPr>
      </p:pic>
    </p:spTree>
    <p:extLst>
      <p:ext uri="{BB962C8B-B14F-4D97-AF65-F5344CB8AC3E}">
        <p14:creationId xmlns:p14="http://schemas.microsoft.com/office/powerpoint/2010/main" val="167120615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14040" y="513771"/>
            <a:ext cx="1951739" cy="646331"/>
          </a:xfrm>
          <a:prstGeom prst="rect">
            <a:avLst/>
          </a:prstGeom>
        </p:spPr>
        <p:txBody>
          <a:bodyPr wrap="square">
            <a:spAutoFit/>
          </a:bodyPr>
          <a:lstStyle/>
          <a:p>
            <a:pPr>
              <a:lnSpc>
                <a:spcPct val="150000"/>
              </a:lnSpc>
            </a:pPr>
            <a:r>
              <a:rPr lang="en-US" sz="2400" dirty="0" smtClean="0">
                <a:solidFill>
                  <a:srgbClr val="FF0000"/>
                </a:solidFill>
                <a:latin typeface="Times New Roman" panose="02020603050405020304" pitchFamily="18" charset="0"/>
                <a:cs typeface="Times New Roman" panose="02020603050405020304" pitchFamily="18" charset="0"/>
              </a:rPr>
              <a:t>(d). Weight</a:t>
            </a:r>
            <a:endParaRPr lang="en-US" sz="2400" dirty="0">
              <a:solidFill>
                <a:srgbClr val="FF0000"/>
              </a:solidFill>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28903" r="28517"/>
          <a:stretch/>
        </p:blipFill>
        <p:spPr>
          <a:xfrm>
            <a:off x="6759698" y="1865179"/>
            <a:ext cx="1839936" cy="4321172"/>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64374" y="1865179"/>
            <a:ext cx="2822574" cy="4587802"/>
          </a:xfrm>
          <a:prstGeom prst="rect">
            <a:avLst/>
          </a:prstGeom>
        </p:spPr>
      </p:pic>
      <p:pic>
        <p:nvPicPr>
          <p:cNvPr id="5" name="Picture 4"/>
          <p:cNvPicPr>
            <a:picLocks noChangeAspect="1"/>
          </p:cNvPicPr>
          <p:nvPr/>
        </p:nvPicPr>
        <p:blipFill rotWithShape="1">
          <a:blip r:embed="rId4" cstate="print">
            <a:extLst>
              <a:ext uri="{28A0092B-C50C-407E-A947-70E740481C1C}">
                <a14:useLocalDpi xmlns:a14="http://schemas.microsoft.com/office/drawing/2010/main" val="0"/>
              </a:ext>
            </a:extLst>
          </a:blip>
          <a:srcRect l="7034"/>
          <a:stretch/>
        </p:blipFill>
        <p:spPr>
          <a:xfrm>
            <a:off x="2195512" y="3145660"/>
            <a:ext cx="4129703" cy="2498718"/>
          </a:xfrm>
          <a:prstGeom prst="rect">
            <a:avLst/>
          </a:prstGeom>
        </p:spPr>
      </p:pic>
      <p:pic>
        <p:nvPicPr>
          <p:cNvPr id="6" name="Picture 5"/>
          <p:cNvPicPr>
            <a:picLocks noChangeAspect="1"/>
          </p:cNvPicPr>
          <p:nvPr/>
        </p:nvPicPr>
        <p:blipFill rotWithShape="1">
          <a:blip r:embed="rId5" cstate="print">
            <a:extLst>
              <a:ext uri="{28A0092B-C50C-407E-A947-70E740481C1C}">
                <a14:useLocalDpi xmlns:a14="http://schemas.microsoft.com/office/drawing/2010/main" val="0"/>
              </a:ext>
            </a:extLst>
          </a:blip>
          <a:srcRect l="30776" r="26494"/>
          <a:stretch/>
        </p:blipFill>
        <p:spPr>
          <a:xfrm>
            <a:off x="189831" y="2975653"/>
            <a:ext cx="1571199" cy="3677041"/>
          </a:xfrm>
          <a:prstGeom prst="rect">
            <a:avLst/>
          </a:prstGeom>
        </p:spPr>
      </p:pic>
    </p:spTree>
    <p:extLst>
      <p:ext uri="{BB962C8B-B14F-4D97-AF65-F5344CB8AC3E}">
        <p14:creationId xmlns:p14="http://schemas.microsoft.com/office/powerpoint/2010/main" val="258914327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73427" y="732136"/>
            <a:ext cx="2257349" cy="661207"/>
          </a:xfrm>
          <a:prstGeom prst="rect">
            <a:avLst/>
          </a:prstGeom>
        </p:spPr>
        <p:txBody>
          <a:bodyPr wrap="none">
            <a:spAutoFit/>
          </a:bodyPr>
          <a:lstStyle/>
          <a:p>
            <a:pPr>
              <a:lnSpc>
                <a:spcPct val="150000"/>
              </a:lnSpc>
            </a:pPr>
            <a:r>
              <a:rPr lang="en-US" sz="2800" dirty="0" smtClean="0">
                <a:solidFill>
                  <a:srgbClr val="FF0000"/>
                </a:solidFill>
                <a:latin typeface="Times New Roman" panose="02020603050405020304" pitchFamily="18" charset="0"/>
                <a:cs typeface="Times New Roman" panose="02020603050405020304" pitchFamily="18" charset="0"/>
              </a:rPr>
              <a:t>(e). Ultrasonic</a:t>
            </a:r>
            <a:endParaRPr lang="en-US" sz="2800" dirty="0">
              <a:solidFill>
                <a:srgbClr val="FF0000"/>
              </a:solidFill>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13190" t="21580" r="11402" b="21111"/>
          <a:stretch/>
        </p:blipFill>
        <p:spPr>
          <a:xfrm>
            <a:off x="4087146" y="3873571"/>
            <a:ext cx="3253468" cy="2472637"/>
          </a:xfrm>
          <a:prstGeom prst="rect">
            <a:avLst/>
          </a:prstGeom>
        </p:spPr>
      </p:pic>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28471" t="13914" r="24694" b="10259"/>
          <a:stretch/>
        </p:blipFill>
        <p:spPr>
          <a:xfrm>
            <a:off x="5454315" y="1553451"/>
            <a:ext cx="1433015" cy="232012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1951" y="3499558"/>
            <a:ext cx="2187201" cy="2816850"/>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69415" y="1393343"/>
            <a:ext cx="1625365" cy="2442943"/>
          </a:xfrm>
          <a:prstGeom prst="rect">
            <a:avLst/>
          </a:prstGeom>
        </p:spPr>
      </p:pic>
      <p:pic>
        <p:nvPicPr>
          <p:cNvPr id="7" name="Picture 6"/>
          <p:cNvPicPr>
            <a:picLocks noChangeAspect="1"/>
          </p:cNvPicPr>
          <p:nvPr/>
        </p:nvPicPr>
        <p:blipFill rotWithShape="1">
          <a:blip r:embed="rId6">
            <a:extLst>
              <a:ext uri="{28A0092B-C50C-407E-A947-70E740481C1C}">
                <a14:useLocalDpi xmlns:a14="http://schemas.microsoft.com/office/drawing/2010/main" val="0"/>
              </a:ext>
            </a:extLst>
          </a:blip>
          <a:srcRect t="7006" b="19764"/>
          <a:stretch/>
        </p:blipFill>
        <p:spPr>
          <a:xfrm>
            <a:off x="7321492" y="1731080"/>
            <a:ext cx="4829849" cy="3536956"/>
          </a:xfrm>
          <a:prstGeom prst="rect">
            <a:avLst/>
          </a:prstGeom>
        </p:spPr>
      </p:pic>
      <p:sp>
        <p:nvSpPr>
          <p:cNvPr id="8" name="Rectangle 7"/>
          <p:cNvSpPr/>
          <p:nvPr/>
        </p:nvSpPr>
        <p:spPr>
          <a:xfrm>
            <a:off x="8707272" y="5063319"/>
            <a:ext cx="2620370" cy="20471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7541063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66985" y="445533"/>
            <a:ext cx="3130729" cy="742511"/>
          </a:xfrm>
          <a:prstGeom prst="rect">
            <a:avLst/>
          </a:prstGeom>
        </p:spPr>
        <p:txBody>
          <a:bodyPr wrap="none">
            <a:spAutoFit/>
          </a:bodyPr>
          <a:lstStyle/>
          <a:p>
            <a:pPr>
              <a:lnSpc>
                <a:spcPct val="150000"/>
              </a:lnSpc>
            </a:pPr>
            <a:r>
              <a:rPr lang="en-US" sz="3200" dirty="0" smtClean="0">
                <a:solidFill>
                  <a:srgbClr val="FF0000"/>
                </a:solidFill>
                <a:latin typeface="Times New Roman" panose="02020603050405020304" pitchFamily="18" charset="0"/>
                <a:cs typeface="Times New Roman" panose="02020603050405020304" pitchFamily="18" charset="0"/>
              </a:rPr>
              <a:t>(f). Waves(Radar)</a:t>
            </a:r>
            <a:endParaRPr lang="en-US" sz="3200" dirty="0">
              <a:solidFill>
                <a:srgbClr val="FF0000"/>
              </a:solidFill>
              <a:latin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l="32953" t="7140" r="28106" b="3457"/>
          <a:stretch/>
        </p:blipFill>
        <p:spPr>
          <a:xfrm>
            <a:off x="1563608" y="1454175"/>
            <a:ext cx="1337481" cy="3070746"/>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03421" y="1768074"/>
            <a:ext cx="2143125" cy="2143125"/>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58229" y="686494"/>
            <a:ext cx="6007100" cy="5829300"/>
          </a:xfrm>
          <a:prstGeom prst="rect">
            <a:avLst/>
          </a:prstGeom>
        </p:spPr>
      </p:pic>
    </p:spTree>
    <p:extLst>
      <p:ext uri="{BB962C8B-B14F-4D97-AF65-F5344CB8AC3E}">
        <p14:creationId xmlns:p14="http://schemas.microsoft.com/office/powerpoint/2010/main" val="171514703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77041" y="690180"/>
            <a:ext cx="6453059"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600" dirty="0" smtClean="0">
                <a:solidFill>
                  <a:srgbClr val="000099"/>
                </a:solidFill>
                <a:latin typeface="Times New Roman" panose="02020603050405020304" pitchFamily="18" charset="0"/>
                <a:cs typeface="Times New Roman" panose="02020603050405020304" pitchFamily="18" charset="0"/>
              </a:rPr>
              <a:t>5- Concentration measurement</a:t>
            </a:r>
            <a:endParaRPr lang="en-US" sz="3600" dirty="0">
              <a:solidFill>
                <a:srgbClr val="000099"/>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952014" y="2026651"/>
            <a:ext cx="4612943" cy="156966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lnSpc>
                <a:spcPct val="150000"/>
              </a:lnSpc>
              <a:buAutoNum type="alphaLcPeriod"/>
            </a:pPr>
            <a:r>
              <a:rPr lang="en-US" sz="3200" dirty="0" smtClean="0">
                <a:solidFill>
                  <a:srgbClr val="FF0000"/>
                </a:solidFill>
                <a:latin typeface="Times New Roman" panose="02020603050405020304" pitchFamily="18" charset="0"/>
                <a:cs typeface="Times New Roman" panose="02020603050405020304" pitchFamily="18" charset="0"/>
              </a:rPr>
              <a:t>Conductivity meter</a:t>
            </a:r>
          </a:p>
          <a:p>
            <a:pPr marL="342900" indent="-342900">
              <a:lnSpc>
                <a:spcPct val="150000"/>
              </a:lnSpc>
              <a:buAutoNum type="alphaLcPeriod"/>
            </a:pPr>
            <a:r>
              <a:rPr lang="en-US" sz="3200" dirty="0" smtClean="0">
                <a:solidFill>
                  <a:srgbClr val="FF0000"/>
                </a:solidFill>
                <a:latin typeface="Times New Roman" panose="02020603050405020304" pitchFamily="18" charset="0"/>
                <a:cs typeface="Times New Roman" panose="02020603050405020304" pitchFamily="18" charset="0"/>
              </a:rPr>
              <a:t>Density meter</a:t>
            </a:r>
          </a:p>
        </p:txBody>
      </p:sp>
    </p:spTree>
    <p:extLst>
      <p:ext uri="{BB962C8B-B14F-4D97-AF65-F5344CB8AC3E}">
        <p14:creationId xmlns:p14="http://schemas.microsoft.com/office/powerpoint/2010/main" val="156581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05218" y="641445"/>
            <a:ext cx="2634018" cy="461665"/>
          </a:xfrm>
          <a:prstGeom prst="rect">
            <a:avLst/>
          </a:prstGeom>
          <a:noFill/>
        </p:spPr>
        <p:txBody>
          <a:bodyPr wrap="square" rtlCol="0">
            <a:spAutoFit/>
          </a:bodyPr>
          <a:lstStyle/>
          <a:p>
            <a:r>
              <a:rPr lang="en-US" sz="2400" dirty="0" smtClean="0">
                <a:solidFill>
                  <a:srgbClr val="FF0000"/>
                </a:solidFill>
                <a:latin typeface="Times New Roman" panose="02020603050405020304" pitchFamily="18" charset="0"/>
                <a:cs typeface="Times New Roman" panose="02020603050405020304" pitchFamily="18" charset="0"/>
              </a:rPr>
              <a:t>Measuring element</a:t>
            </a:r>
            <a:endParaRPr lang="en-US" sz="2400" dirty="0">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641445" y="1325055"/>
            <a:ext cx="11286698" cy="1338828"/>
          </a:xfrm>
          <a:prstGeom prst="rect">
            <a:avLst/>
          </a:prstGeom>
        </p:spPr>
        <p:txBody>
          <a:bodyPr wrap="square">
            <a:spAutoFit/>
          </a:bodyPr>
          <a:lstStyle/>
          <a:p>
            <a:pPr marL="53975" indent="233363" algn="just">
              <a:lnSpc>
                <a:spcPct val="150000"/>
              </a:lnSpc>
            </a:pPr>
            <a:r>
              <a:rPr lang="en-US" b="0" i="0" dirty="0" smtClean="0">
                <a:effectLst/>
                <a:latin typeface="Times New Roman" panose="02020603050405020304" pitchFamily="18" charset="0"/>
                <a:cs typeface="Times New Roman" panose="02020603050405020304" pitchFamily="18" charset="0"/>
              </a:rPr>
              <a:t>Measurement refers to the conversion of the process variable into an analog or digital signal that can be used by the control system. This action can be carried out by two elements: </a:t>
            </a:r>
            <a:r>
              <a:rPr lang="en-US" b="1" i="1" dirty="0" smtClean="0">
                <a:solidFill>
                  <a:srgbClr val="FF0000"/>
                </a:solidFill>
                <a:effectLst/>
                <a:latin typeface="Times New Roman" panose="02020603050405020304" pitchFamily="18" charset="0"/>
                <a:cs typeface="Times New Roman" panose="02020603050405020304" pitchFamily="18" charset="0"/>
              </a:rPr>
              <a:t>Sensors </a:t>
            </a:r>
            <a:r>
              <a:rPr lang="en-US" b="0" i="0" dirty="0" smtClean="0">
                <a:effectLst/>
                <a:latin typeface="Times New Roman" panose="02020603050405020304" pitchFamily="18" charset="0"/>
                <a:cs typeface="Times New Roman" panose="02020603050405020304" pitchFamily="18" charset="0"/>
              </a:rPr>
              <a:t>and </a:t>
            </a:r>
            <a:r>
              <a:rPr lang="en-US" b="1" i="1" dirty="0" smtClean="0">
                <a:solidFill>
                  <a:srgbClr val="FF0000"/>
                </a:solidFill>
                <a:effectLst/>
                <a:latin typeface="Times New Roman" panose="02020603050405020304" pitchFamily="18" charset="0"/>
                <a:cs typeface="Times New Roman" panose="02020603050405020304" pitchFamily="18" charset="0"/>
              </a:rPr>
              <a:t>transmitter</a:t>
            </a:r>
            <a:r>
              <a:rPr lang="en-US" b="1" i="1" dirty="0" smtClean="0">
                <a:effectLst/>
                <a:latin typeface="Times New Roman" panose="02020603050405020304" pitchFamily="18" charset="0"/>
                <a:cs typeface="Times New Roman" panose="02020603050405020304" pitchFamily="18" charset="0"/>
              </a:rPr>
              <a:t>. </a:t>
            </a:r>
            <a:r>
              <a:rPr lang="en-US" dirty="0" smtClean="0">
                <a:effectLst/>
                <a:latin typeface="Times New Roman" panose="02020603050405020304" pitchFamily="18" charset="0"/>
                <a:cs typeface="Times New Roman" panose="02020603050405020304" pitchFamily="18" charset="0"/>
              </a:rPr>
              <a:t>These two elements together are called </a:t>
            </a:r>
            <a:r>
              <a:rPr lang="en-US" b="1" i="1" u="sng" dirty="0" smtClean="0">
                <a:solidFill>
                  <a:srgbClr val="FF0000"/>
                </a:solidFill>
                <a:effectLst/>
                <a:latin typeface="Times New Roman" panose="02020603050405020304" pitchFamily="18" charset="0"/>
                <a:cs typeface="Times New Roman" panose="02020603050405020304" pitchFamily="18" charset="0"/>
              </a:rPr>
              <a:t>Transducer </a:t>
            </a:r>
            <a:r>
              <a:rPr lang="en-US" b="1" i="1" u="sng" dirty="0" smtClean="0">
                <a:effectLst/>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p:txBody>
      </p:sp>
      <p:grpSp>
        <p:nvGrpSpPr>
          <p:cNvPr id="33" name="Group 32"/>
          <p:cNvGrpSpPr/>
          <p:nvPr/>
        </p:nvGrpSpPr>
        <p:grpSpPr>
          <a:xfrm>
            <a:off x="1949925" y="2885828"/>
            <a:ext cx="7869643" cy="2010030"/>
            <a:chOff x="2659608" y="4142840"/>
            <a:chExt cx="7869643" cy="2010030"/>
          </a:xfrm>
        </p:grpSpPr>
        <p:sp>
          <p:nvSpPr>
            <p:cNvPr id="15" name="TextBox 14"/>
            <p:cNvSpPr txBox="1"/>
            <p:nvPr/>
          </p:nvSpPr>
          <p:spPr>
            <a:xfrm>
              <a:off x="2659608" y="4824689"/>
              <a:ext cx="1105470" cy="646331"/>
            </a:xfrm>
            <a:prstGeom prst="rect">
              <a:avLst/>
            </a:prstGeom>
            <a:noFill/>
          </p:spPr>
          <p:txBody>
            <a:bodyPr wrap="square" rtlCol="0">
              <a:spAutoFit/>
            </a:bodyPr>
            <a:lstStyle/>
            <a:p>
              <a:r>
                <a:rPr lang="en-US" dirty="0" smtClean="0">
                  <a:latin typeface="Times New Roman" panose="02020603050405020304" pitchFamily="18" charset="0"/>
                  <a:cs typeface="Times New Roman" panose="02020603050405020304" pitchFamily="18" charset="0"/>
                </a:rPr>
                <a:t>Process variable</a:t>
              </a:r>
              <a:endParaRPr lang="en-US" dirty="0">
                <a:latin typeface="Times New Roman" panose="02020603050405020304" pitchFamily="18" charset="0"/>
                <a:cs typeface="Times New Roman" panose="02020603050405020304" pitchFamily="18" charset="0"/>
              </a:endParaRPr>
            </a:p>
          </p:txBody>
        </p:sp>
        <p:sp>
          <p:nvSpPr>
            <p:cNvPr id="16" name="TextBox 15"/>
            <p:cNvSpPr txBox="1"/>
            <p:nvPr/>
          </p:nvSpPr>
          <p:spPr>
            <a:xfrm>
              <a:off x="9341896" y="4883638"/>
              <a:ext cx="1187355" cy="369332"/>
            </a:xfrm>
            <a:prstGeom prst="rect">
              <a:avLst/>
            </a:prstGeom>
            <a:noFill/>
          </p:spPr>
          <p:txBody>
            <a:bodyPr wrap="square" rtlCol="0">
              <a:spAutoFit/>
            </a:bodyPr>
            <a:lstStyle/>
            <a:p>
              <a:r>
                <a:rPr lang="en-US" dirty="0" smtClean="0">
                  <a:latin typeface="Times New Roman" panose="02020603050405020304" pitchFamily="18" charset="0"/>
                  <a:cs typeface="Times New Roman" panose="02020603050405020304" pitchFamily="18" charset="0"/>
                </a:rPr>
                <a:t>controller</a:t>
              </a:r>
              <a:endParaRPr lang="en-US" dirty="0">
                <a:latin typeface="Times New Roman" panose="02020603050405020304" pitchFamily="18" charset="0"/>
                <a:cs typeface="Times New Roman" panose="02020603050405020304" pitchFamily="18" charset="0"/>
              </a:endParaRPr>
            </a:p>
          </p:txBody>
        </p:sp>
        <p:sp>
          <p:nvSpPr>
            <p:cNvPr id="19" name="Rectangle 18"/>
            <p:cNvSpPr/>
            <p:nvPr/>
          </p:nvSpPr>
          <p:spPr>
            <a:xfrm>
              <a:off x="4606120" y="4142840"/>
              <a:ext cx="3671248" cy="2010030"/>
            </a:xfrm>
            <a:prstGeom prst="rect">
              <a:avLst/>
            </a:prstGeom>
            <a:solidFill>
              <a:schemeClr val="bg1"/>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9331657" y="5076966"/>
              <a:ext cx="928048" cy="750627"/>
            </a:xfrm>
            <a:prstGeom prst="rect">
              <a:avLst/>
            </a:prstGeom>
            <a:noFill/>
          </p:spPr>
          <p:txBody>
            <a:bodyPr wrap="square" rtlCol="0">
              <a:spAutoFit/>
            </a:bodyPr>
            <a:lstStyle/>
            <a:p>
              <a:endParaRPr lang="en-US" dirty="0"/>
            </a:p>
          </p:txBody>
        </p:sp>
        <p:sp>
          <p:nvSpPr>
            <p:cNvPr id="23" name="TextBox 20"/>
            <p:cNvSpPr txBox="1"/>
            <p:nvPr/>
          </p:nvSpPr>
          <p:spPr>
            <a:xfrm>
              <a:off x="4981438" y="4963189"/>
              <a:ext cx="928048" cy="369332"/>
            </a:xfrm>
            <a:prstGeom prst="rect">
              <a:avLst/>
            </a:prstGeom>
            <a:noFill/>
            <a:ln>
              <a:solidFill>
                <a:schemeClr val="tx1"/>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Sensor</a:t>
              </a:r>
              <a:endParaRPr lang="en-US" dirty="0"/>
            </a:p>
          </p:txBody>
        </p:sp>
        <p:sp>
          <p:nvSpPr>
            <p:cNvPr id="24" name="TextBox 23"/>
            <p:cNvSpPr txBox="1"/>
            <p:nvPr/>
          </p:nvSpPr>
          <p:spPr>
            <a:xfrm>
              <a:off x="6581633" y="4808998"/>
              <a:ext cx="1378428" cy="691363"/>
            </a:xfrm>
            <a:prstGeom prst="rect">
              <a:avLst/>
            </a:prstGeom>
            <a:noFill/>
            <a:ln>
              <a:solidFill>
                <a:schemeClr val="tx1"/>
              </a:solidFill>
            </a:ln>
          </p:spPr>
          <p:txBody>
            <a:bodyPr wrap="square" rtlCol="0">
              <a:spAutoFit/>
            </a:bodyPr>
            <a:lstStyle/>
            <a:p>
              <a:endParaRPr lang="en-US" dirty="0"/>
            </a:p>
          </p:txBody>
        </p:sp>
        <p:cxnSp>
          <p:nvCxnSpPr>
            <p:cNvPr id="26" name="Straight Arrow Connector 25"/>
            <p:cNvCxnSpPr/>
            <p:nvPr/>
          </p:nvCxnSpPr>
          <p:spPr>
            <a:xfrm flipV="1">
              <a:off x="3739487" y="5170976"/>
              <a:ext cx="1241951"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7" name="Straight Arrow Connector 26"/>
            <p:cNvCxnSpPr/>
            <p:nvPr/>
          </p:nvCxnSpPr>
          <p:spPr>
            <a:xfrm flipV="1">
              <a:off x="7963466" y="5095537"/>
              <a:ext cx="1241951"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8" name="Straight Arrow Connector 27"/>
            <p:cNvCxnSpPr/>
            <p:nvPr/>
          </p:nvCxnSpPr>
          <p:spPr>
            <a:xfrm>
              <a:off x="5953841" y="5147855"/>
              <a:ext cx="583437"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31" name="Rectangle 30"/>
            <p:cNvSpPr/>
            <p:nvPr/>
          </p:nvSpPr>
          <p:spPr>
            <a:xfrm>
              <a:off x="6663518" y="4963189"/>
              <a:ext cx="1261114" cy="369332"/>
            </a:xfrm>
            <a:prstGeom prst="rect">
              <a:avLst/>
            </a:prstGeom>
          </p:spPr>
          <p:txBody>
            <a:bodyPr wrap="none">
              <a:spAutoFit/>
            </a:bodyPr>
            <a:lstStyle/>
            <a:p>
              <a:r>
                <a:rPr lang="en-US" dirty="0" smtClean="0"/>
                <a:t>Transmitter</a:t>
              </a:r>
              <a:endParaRPr lang="en-US" dirty="0"/>
            </a:p>
          </p:txBody>
        </p:sp>
      </p:grpSp>
      <p:cxnSp>
        <p:nvCxnSpPr>
          <p:cNvPr id="35" name="Straight Arrow Connector 34"/>
          <p:cNvCxnSpPr/>
          <p:nvPr/>
        </p:nvCxnSpPr>
        <p:spPr>
          <a:xfrm flipV="1">
            <a:off x="3548418" y="5036024"/>
            <a:ext cx="914400" cy="62779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36" name="TextBox 35"/>
          <p:cNvSpPr txBox="1"/>
          <p:nvPr/>
        </p:nvSpPr>
        <p:spPr>
          <a:xfrm>
            <a:off x="2613547" y="5776607"/>
            <a:ext cx="1392071" cy="369332"/>
          </a:xfrm>
          <a:prstGeom prst="rect">
            <a:avLst/>
          </a:prstGeom>
          <a:noFill/>
        </p:spPr>
        <p:txBody>
          <a:bodyPr wrap="square" rtlCol="0">
            <a:spAutoFit/>
          </a:bodyPr>
          <a:lstStyle/>
          <a:p>
            <a:r>
              <a:rPr lang="en-US" dirty="0" smtClean="0">
                <a:latin typeface="Times New Roman" panose="02020603050405020304" pitchFamily="18" charset="0"/>
                <a:cs typeface="Times New Roman" panose="02020603050405020304" pitchFamily="18" charset="0"/>
              </a:rPr>
              <a:t>Transducer</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764779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65662" y="702818"/>
            <a:ext cx="4612943" cy="74251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lnSpc>
                <a:spcPct val="150000"/>
              </a:lnSpc>
              <a:buAutoNum type="alphaLcPeriod"/>
            </a:pPr>
            <a:r>
              <a:rPr lang="en-US" sz="3200" dirty="0" smtClean="0">
                <a:solidFill>
                  <a:srgbClr val="FF0000"/>
                </a:solidFill>
                <a:latin typeface="Times New Roman" panose="02020603050405020304" pitchFamily="18" charset="0"/>
                <a:cs typeface="Times New Roman" panose="02020603050405020304" pitchFamily="18" charset="0"/>
              </a:rPr>
              <a:t>Conductivity meter</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10693" y="2060812"/>
            <a:ext cx="2576538" cy="3098042"/>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0884" y="2012476"/>
            <a:ext cx="3194713" cy="3194713"/>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97422" y="2060812"/>
            <a:ext cx="2352811" cy="3529217"/>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709332" y="1892251"/>
            <a:ext cx="2929055" cy="2929055"/>
          </a:xfrm>
          <a:prstGeom prst="rect">
            <a:avLst/>
          </a:prstGeom>
        </p:spPr>
      </p:pic>
    </p:spTree>
    <p:extLst>
      <p:ext uri="{BB962C8B-B14F-4D97-AF65-F5344CB8AC3E}">
        <p14:creationId xmlns:p14="http://schemas.microsoft.com/office/powerpoint/2010/main" val="375269921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568656" y="556062"/>
            <a:ext cx="4612943" cy="74251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en-US" sz="3200" dirty="0" smtClean="0">
                <a:solidFill>
                  <a:srgbClr val="FF0000"/>
                </a:solidFill>
                <a:latin typeface="Times New Roman" panose="02020603050405020304" pitchFamily="18" charset="0"/>
                <a:cs typeface="Times New Roman" panose="02020603050405020304" pitchFamily="18" charset="0"/>
              </a:rPr>
              <a:t>(b).Density meter</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93624" y="1564471"/>
            <a:ext cx="2800112" cy="4560443"/>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75462" y="1676316"/>
            <a:ext cx="5002483" cy="4512444"/>
          </a:xfrm>
          <a:prstGeom prst="rect">
            <a:avLst/>
          </a:prstGeom>
        </p:spPr>
      </p:pic>
      <p:pic>
        <p:nvPicPr>
          <p:cNvPr id="5" name="Picture 4"/>
          <p:cNvPicPr>
            <a:picLocks noChangeAspect="1"/>
          </p:cNvPicPr>
          <p:nvPr/>
        </p:nvPicPr>
        <p:blipFill rotWithShape="1">
          <a:blip r:embed="rId4">
            <a:extLst>
              <a:ext uri="{28A0092B-C50C-407E-A947-70E740481C1C}">
                <a14:useLocalDpi xmlns:a14="http://schemas.microsoft.com/office/drawing/2010/main" val="0"/>
              </a:ext>
            </a:extLst>
          </a:blip>
          <a:srcRect l="17441" t="10510" r="21374"/>
          <a:stretch/>
        </p:blipFill>
        <p:spPr>
          <a:xfrm>
            <a:off x="106778" y="1740163"/>
            <a:ext cx="2997957" cy="4384751"/>
          </a:xfrm>
          <a:prstGeom prst="rect">
            <a:avLst/>
          </a:prstGeom>
        </p:spPr>
      </p:pic>
    </p:spTree>
    <p:extLst>
      <p:ext uri="{BB962C8B-B14F-4D97-AF65-F5344CB8AC3E}">
        <p14:creationId xmlns:p14="http://schemas.microsoft.com/office/powerpoint/2010/main" val="325945891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8192" y="184544"/>
            <a:ext cx="6455391" cy="461665"/>
          </a:xfrm>
          <a:prstGeom prst="rect">
            <a:avLst/>
          </a:prstGeom>
          <a:noFill/>
        </p:spPr>
        <p:txBody>
          <a:bodyPr wrap="square" rtlCol="0">
            <a:spAutoFit/>
          </a:bodyPr>
          <a:lstStyle/>
          <a:p>
            <a:r>
              <a:rPr lang="en-US" sz="2400" dirty="0" smtClean="0">
                <a:solidFill>
                  <a:srgbClr val="FF0000"/>
                </a:solidFill>
                <a:latin typeface="Times New Roman" panose="02020603050405020304" pitchFamily="18" charset="0"/>
                <a:cs typeface="Times New Roman" panose="02020603050405020304" pitchFamily="18" charset="0"/>
              </a:rPr>
              <a:t>Function performed by the instrumentation</a:t>
            </a:r>
            <a:endParaRPr lang="en-US" sz="2400" dirty="0">
              <a:solidFill>
                <a:srgbClr val="FF0000"/>
              </a:solidFill>
              <a:latin typeface="Times New Roman" panose="02020603050405020304" pitchFamily="18" charset="0"/>
              <a:cs typeface="Times New Roman" panose="02020603050405020304" pitchFamily="18" charset="0"/>
            </a:endParaRPr>
          </a:p>
        </p:txBody>
      </p:sp>
      <p:graphicFrame>
        <p:nvGraphicFramePr>
          <p:cNvPr id="4" name="Table 3"/>
          <p:cNvGraphicFramePr>
            <a:graphicFrameLocks noGrp="1"/>
          </p:cNvGraphicFramePr>
          <p:nvPr>
            <p:extLst>
              <p:ext uri="{D42A27DB-BD31-4B8C-83A1-F6EECF244321}">
                <p14:modId xmlns:p14="http://schemas.microsoft.com/office/powerpoint/2010/main" val="1888629430"/>
              </p:ext>
            </p:extLst>
          </p:nvPr>
        </p:nvGraphicFramePr>
        <p:xfrm>
          <a:off x="832514" y="849178"/>
          <a:ext cx="8128000" cy="5400040"/>
        </p:xfrm>
        <a:graphic>
          <a:graphicData uri="http://schemas.openxmlformats.org/drawingml/2006/table">
            <a:tbl>
              <a:tblPr firstRow="1" bandRow="1">
                <a:tableStyleId>{BC89EF96-8CEA-46FF-86C4-4CE0E7609802}</a:tableStyleId>
              </a:tblPr>
              <a:tblGrid>
                <a:gridCol w="1229815">
                  <a:extLst>
                    <a:ext uri="{9D8B030D-6E8A-4147-A177-3AD203B41FA5}">
                      <a16:colId xmlns:a16="http://schemas.microsoft.com/office/drawing/2014/main" val="2527592347"/>
                    </a:ext>
                  </a:extLst>
                </a:gridCol>
                <a:gridCol w="1665027">
                  <a:extLst>
                    <a:ext uri="{9D8B030D-6E8A-4147-A177-3AD203B41FA5}">
                      <a16:colId xmlns:a16="http://schemas.microsoft.com/office/drawing/2014/main" val="3169763093"/>
                    </a:ext>
                  </a:extLst>
                </a:gridCol>
                <a:gridCol w="1951630">
                  <a:extLst>
                    <a:ext uri="{9D8B030D-6E8A-4147-A177-3AD203B41FA5}">
                      <a16:colId xmlns:a16="http://schemas.microsoft.com/office/drawing/2014/main" val="1409266967"/>
                    </a:ext>
                  </a:extLst>
                </a:gridCol>
                <a:gridCol w="3281528">
                  <a:extLst>
                    <a:ext uri="{9D8B030D-6E8A-4147-A177-3AD203B41FA5}">
                      <a16:colId xmlns:a16="http://schemas.microsoft.com/office/drawing/2014/main" val="2543818734"/>
                    </a:ext>
                  </a:extLst>
                </a:gridCol>
              </a:tblGrid>
              <a:tr h="370840">
                <a:tc>
                  <a:txBody>
                    <a:bodyPr/>
                    <a:lstStyle/>
                    <a:p>
                      <a:pPr algn="ctr"/>
                      <a:r>
                        <a:rPr lang="en-US" dirty="0" smtClean="0">
                          <a:latin typeface="Times New Roman" panose="02020603050405020304" pitchFamily="18" charset="0"/>
                          <a:cs typeface="Times New Roman" panose="02020603050405020304" pitchFamily="18" charset="0"/>
                        </a:rPr>
                        <a:t>Symbol</a:t>
                      </a:r>
                      <a:endParaRPr lang="en-US" dirty="0">
                        <a:latin typeface="Times New Roman" panose="02020603050405020304" pitchFamily="18" charset="0"/>
                        <a:cs typeface="Times New Roman" panose="02020603050405020304" pitchFamily="18" charset="0"/>
                      </a:endParaRPr>
                    </a:p>
                  </a:txBody>
                  <a:tcPr/>
                </a:tc>
                <a:tc>
                  <a:txBody>
                    <a:bodyPr/>
                    <a:lstStyle/>
                    <a:p>
                      <a:pPr algn="ctr"/>
                      <a:r>
                        <a:rPr lang="en-US" dirty="0" smtClean="0">
                          <a:latin typeface="Times New Roman" panose="02020603050405020304" pitchFamily="18" charset="0"/>
                          <a:cs typeface="Times New Roman" panose="02020603050405020304" pitchFamily="18" charset="0"/>
                        </a:rPr>
                        <a:t>Action</a:t>
                      </a:r>
                      <a:endParaRPr lang="en-US" dirty="0">
                        <a:latin typeface="Times New Roman" panose="02020603050405020304" pitchFamily="18" charset="0"/>
                        <a:cs typeface="Times New Roman" panose="02020603050405020304" pitchFamily="18" charset="0"/>
                      </a:endParaRPr>
                    </a:p>
                  </a:txBody>
                  <a:tcPr/>
                </a:tc>
                <a:tc>
                  <a:txBody>
                    <a:bodyPr/>
                    <a:lstStyle/>
                    <a:p>
                      <a:pPr algn="ctr"/>
                      <a:r>
                        <a:rPr lang="en-US" dirty="0" smtClean="0">
                          <a:latin typeface="Times New Roman" panose="02020603050405020304" pitchFamily="18" charset="0"/>
                          <a:cs typeface="Times New Roman" panose="02020603050405020304" pitchFamily="18" charset="0"/>
                        </a:rPr>
                        <a:t>Example</a:t>
                      </a:r>
                      <a:endParaRPr lang="en-US" dirty="0">
                        <a:latin typeface="Times New Roman" panose="02020603050405020304" pitchFamily="18" charset="0"/>
                        <a:cs typeface="Times New Roman" panose="02020603050405020304" pitchFamily="18" charset="0"/>
                      </a:endParaRPr>
                    </a:p>
                  </a:txBody>
                  <a:tcPr/>
                </a:tc>
                <a:tc>
                  <a:txBody>
                    <a:bodyPr/>
                    <a:lstStyle/>
                    <a:p>
                      <a:pPr algn="ctr"/>
                      <a:r>
                        <a:rPr lang="en-US" dirty="0" smtClean="0">
                          <a:latin typeface="Times New Roman" panose="02020603050405020304" pitchFamily="18" charset="0"/>
                          <a:cs typeface="Times New Roman" panose="02020603050405020304" pitchFamily="18" charset="0"/>
                        </a:rPr>
                        <a:t>description</a:t>
                      </a:r>
                      <a:endParaRPr lang="en-US"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562037390"/>
                  </a:ext>
                </a:extLst>
              </a:tr>
              <a:tr h="370840">
                <a:tc>
                  <a:txBody>
                    <a:bodyPr/>
                    <a:lstStyle/>
                    <a:p>
                      <a:pPr algn="ctr"/>
                      <a:r>
                        <a:rPr lang="en-US" sz="2400" dirty="0" smtClean="0">
                          <a:latin typeface="Times New Roman" panose="02020603050405020304" pitchFamily="18" charset="0"/>
                          <a:cs typeface="Times New Roman" panose="02020603050405020304" pitchFamily="18" charset="0"/>
                        </a:rPr>
                        <a:t>A</a:t>
                      </a:r>
                      <a:endParaRPr lang="en-US" sz="2400" dirty="0">
                        <a:latin typeface="Times New Roman" panose="02020603050405020304" pitchFamily="18" charset="0"/>
                        <a:cs typeface="Times New Roman" panose="02020603050405020304" pitchFamily="18" charset="0"/>
                      </a:endParaRPr>
                    </a:p>
                  </a:txBody>
                  <a:tcPr/>
                </a:tc>
                <a:tc>
                  <a:txBody>
                    <a:bodyPr/>
                    <a:lstStyle/>
                    <a:p>
                      <a:pPr algn="ctr"/>
                      <a:r>
                        <a:rPr lang="en-US" sz="2000" dirty="0" smtClean="0">
                          <a:latin typeface="Times New Roman" panose="02020603050405020304" pitchFamily="18" charset="0"/>
                          <a:cs typeface="Times New Roman" panose="02020603050405020304" pitchFamily="18" charset="0"/>
                        </a:rPr>
                        <a:t>Alarm</a:t>
                      </a:r>
                    </a:p>
                    <a:p>
                      <a:pPr algn="ctr"/>
                      <a:endParaRPr lang="en-US" sz="2000" dirty="0" smtClean="0">
                        <a:latin typeface="Times New Roman" panose="02020603050405020304" pitchFamily="18" charset="0"/>
                        <a:cs typeface="Times New Roman" panose="02020603050405020304" pitchFamily="18" charset="0"/>
                      </a:endParaRPr>
                    </a:p>
                    <a:p>
                      <a:pPr algn="ctr"/>
                      <a:endParaRPr lang="en-US" sz="2000" dirty="0">
                        <a:latin typeface="Times New Roman" panose="02020603050405020304" pitchFamily="18" charset="0"/>
                        <a:cs typeface="Times New Roman" panose="02020603050405020304" pitchFamily="18" charset="0"/>
                      </a:endParaRPr>
                    </a:p>
                  </a:txBody>
                  <a:tcPr/>
                </a:tc>
                <a:tc>
                  <a:txBody>
                    <a:bodyPr/>
                    <a:lstStyle/>
                    <a:p>
                      <a:endParaRPr lang="en-US" dirty="0" smtClean="0"/>
                    </a:p>
                    <a:p>
                      <a:endParaRPr lang="en-US" dirty="0"/>
                    </a:p>
                  </a:txBody>
                  <a:tcPr/>
                </a:tc>
                <a:tc>
                  <a:txBody>
                    <a:bodyPr/>
                    <a:lstStyle/>
                    <a:p>
                      <a:pPr algn="ctr"/>
                      <a:r>
                        <a:rPr lang="en-US" sz="2000" dirty="0" smtClean="0">
                          <a:latin typeface="Times New Roman" panose="02020603050405020304" pitchFamily="18" charset="0"/>
                          <a:cs typeface="Times New Roman" panose="02020603050405020304" pitchFamily="18" charset="0"/>
                        </a:rPr>
                        <a:t>Pressure Alarm</a:t>
                      </a:r>
                      <a:endParaRPr lang="en-US" sz="20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726518512"/>
                  </a:ext>
                </a:extLst>
              </a:tr>
              <a:tr h="370840">
                <a:tc>
                  <a:txBody>
                    <a:bodyPr/>
                    <a:lstStyle/>
                    <a:p>
                      <a:pPr algn="ctr"/>
                      <a:endParaRPr lang="en-US" sz="2400" dirty="0" smtClean="0">
                        <a:latin typeface="Times New Roman" panose="02020603050405020304" pitchFamily="18" charset="0"/>
                        <a:cs typeface="Times New Roman" panose="02020603050405020304" pitchFamily="18" charset="0"/>
                      </a:endParaRPr>
                    </a:p>
                    <a:p>
                      <a:pPr algn="ctr"/>
                      <a:r>
                        <a:rPr lang="en-US" sz="2400" dirty="0" smtClean="0">
                          <a:latin typeface="Times New Roman" panose="02020603050405020304" pitchFamily="18" charset="0"/>
                          <a:cs typeface="Times New Roman" panose="02020603050405020304" pitchFamily="18" charset="0"/>
                        </a:rPr>
                        <a:t>C</a:t>
                      </a:r>
                      <a:endParaRPr lang="en-US" sz="2400" dirty="0">
                        <a:latin typeface="Times New Roman" panose="02020603050405020304" pitchFamily="18" charset="0"/>
                        <a:cs typeface="Times New Roman" panose="02020603050405020304" pitchFamily="18" charset="0"/>
                      </a:endParaRPr>
                    </a:p>
                  </a:txBody>
                  <a:tcPr/>
                </a:tc>
                <a:tc>
                  <a:txBody>
                    <a:bodyPr/>
                    <a:lstStyle/>
                    <a:p>
                      <a:pPr algn="ctr"/>
                      <a:r>
                        <a:rPr lang="en-US" sz="2000" dirty="0" smtClean="0">
                          <a:latin typeface="Times New Roman" panose="02020603050405020304" pitchFamily="18" charset="0"/>
                          <a:cs typeface="Times New Roman" panose="02020603050405020304" pitchFamily="18" charset="0"/>
                        </a:rPr>
                        <a:t>Control</a:t>
                      </a:r>
                    </a:p>
                    <a:p>
                      <a:pPr algn="ctr"/>
                      <a:endParaRPr lang="en-US" sz="2000" dirty="0" smtClean="0">
                        <a:latin typeface="Times New Roman" panose="02020603050405020304" pitchFamily="18" charset="0"/>
                        <a:cs typeface="Times New Roman" panose="02020603050405020304" pitchFamily="18" charset="0"/>
                      </a:endParaRPr>
                    </a:p>
                    <a:p>
                      <a:pPr algn="ctr"/>
                      <a:endParaRPr lang="en-US" sz="2000" dirty="0">
                        <a:latin typeface="Times New Roman" panose="02020603050405020304" pitchFamily="18" charset="0"/>
                        <a:cs typeface="Times New Roman" panose="02020603050405020304" pitchFamily="18" charset="0"/>
                      </a:endParaRPr>
                    </a:p>
                  </a:txBody>
                  <a:tcPr/>
                </a:tc>
                <a:tc>
                  <a:txBody>
                    <a:bodyPr/>
                    <a:lstStyle/>
                    <a:p>
                      <a:endParaRPr lang="en-US"/>
                    </a:p>
                  </a:txBody>
                  <a:tcPr/>
                </a:tc>
                <a:tc>
                  <a:txBody>
                    <a:bodyPr/>
                    <a:lstStyle/>
                    <a:p>
                      <a:pPr algn="ctr"/>
                      <a:r>
                        <a:rPr lang="en-US" sz="2000" dirty="0" smtClean="0">
                          <a:latin typeface="Times New Roman" panose="02020603050405020304" pitchFamily="18" charset="0"/>
                          <a:cs typeface="Times New Roman" panose="02020603050405020304" pitchFamily="18" charset="0"/>
                        </a:rPr>
                        <a:t>Pressure control</a:t>
                      </a:r>
                      <a:endParaRPr lang="en-US" sz="20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706573775"/>
                  </a:ext>
                </a:extLst>
              </a:tr>
              <a:tr h="370840">
                <a:tc>
                  <a:txBody>
                    <a:bodyPr/>
                    <a:lstStyle/>
                    <a:p>
                      <a:pPr algn="ctr"/>
                      <a:r>
                        <a:rPr lang="en-US" sz="2400" dirty="0" smtClean="0">
                          <a:latin typeface="Times New Roman" panose="02020603050405020304" pitchFamily="18" charset="0"/>
                          <a:cs typeface="Times New Roman" panose="02020603050405020304" pitchFamily="18" charset="0"/>
                        </a:rPr>
                        <a:t>I</a:t>
                      </a:r>
                      <a:endParaRPr lang="en-US" sz="2400" dirty="0">
                        <a:latin typeface="Times New Roman" panose="02020603050405020304" pitchFamily="18" charset="0"/>
                        <a:cs typeface="Times New Roman" panose="02020603050405020304" pitchFamily="18" charset="0"/>
                      </a:endParaRPr>
                    </a:p>
                  </a:txBody>
                  <a:tcPr/>
                </a:tc>
                <a:tc>
                  <a:txBody>
                    <a:bodyPr/>
                    <a:lstStyle/>
                    <a:p>
                      <a:pPr algn="ctr"/>
                      <a:r>
                        <a:rPr lang="en-US" sz="2000" dirty="0" smtClean="0">
                          <a:latin typeface="Times New Roman" panose="02020603050405020304" pitchFamily="18" charset="0"/>
                          <a:cs typeface="Times New Roman" panose="02020603050405020304" pitchFamily="18" charset="0"/>
                        </a:rPr>
                        <a:t>Indicator</a:t>
                      </a:r>
                    </a:p>
                    <a:p>
                      <a:pPr algn="ctr"/>
                      <a:endParaRPr lang="en-US" sz="2000" dirty="0" smtClean="0">
                        <a:latin typeface="Times New Roman" panose="02020603050405020304" pitchFamily="18" charset="0"/>
                        <a:cs typeface="Times New Roman" panose="02020603050405020304" pitchFamily="18" charset="0"/>
                      </a:endParaRPr>
                    </a:p>
                    <a:p>
                      <a:pPr algn="ctr"/>
                      <a:endParaRPr lang="en-US" sz="2000" dirty="0">
                        <a:latin typeface="Times New Roman" panose="02020603050405020304" pitchFamily="18" charset="0"/>
                        <a:cs typeface="Times New Roman" panose="02020603050405020304" pitchFamily="18" charset="0"/>
                      </a:endParaRPr>
                    </a:p>
                  </a:txBody>
                  <a:tcPr/>
                </a:tc>
                <a:tc>
                  <a:txBody>
                    <a:bodyPr/>
                    <a:lstStyle/>
                    <a:p>
                      <a:endParaRPr lang="en-US"/>
                    </a:p>
                  </a:txBody>
                  <a:tcPr/>
                </a:tc>
                <a:tc>
                  <a:txBody>
                    <a:bodyPr/>
                    <a:lstStyle/>
                    <a:p>
                      <a:pPr algn="ctr"/>
                      <a:r>
                        <a:rPr lang="en-US" sz="2000" dirty="0" smtClean="0">
                          <a:latin typeface="Times New Roman" panose="02020603050405020304" pitchFamily="18" charset="0"/>
                          <a:cs typeface="Times New Roman" panose="02020603050405020304" pitchFamily="18" charset="0"/>
                        </a:rPr>
                        <a:t>Level Indicator</a:t>
                      </a:r>
                      <a:endParaRPr lang="en-US" sz="20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958194208"/>
                  </a:ext>
                </a:extLst>
              </a:tr>
              <a:tr h="370840">
                <a:tc>
                  <a:txBody>
                    <a:bodyPr/>
                    <a:lstStyle/>
                    <a:p>
                      <a:pPr algn="ctr"/>
                      <a:r>
                        <a:rPr lang="en-US" sz="2400" dirty="0" smtClean="0">
                          <a:latin typeface="Times New Roman" panose="02020603050405020304" pitchFamily="18" charset="0"/>
                          <a:cs typeface="Times New Roman" panose="02020603050405020304" pitchFamily="18" charset="0"/>
                        </a:rPr>
                        <a:t>R</a:t>
                      </a:r>
                      <a:endParaRPr lang="en-US" sz="2400" dirty="0">
                        <a:latin typeface="Times New Roman" panose="02020603050405020304" pitchFamily="18" charset="0"/>
                        <a:cs typeface="Times New Roman" panose="02020603050405020304" pitchFamily="18" charset="0"/>
                      </a:endParaRPr>
                    </a:p>
                  </a:txBody>
                  <a:tcPr/>
                </a:tc>
                <a:tc>
                  <a:txBody>
                    <a:bodyPr/>
                    <a:lstStyle/>
                    <a:p>
                      <a:pPr algn="ctr"/>
                      <a:r>
                        <a:rPr lang="en-US" sz="2000" dirty="0" smtClean="0">
                          <a:latin typeface="Times New Roman" panose="02020603050405020304" pitchFamily="18" charset="0"/>
                          <a:cs typeface="Times New Roman" panose="02020603050405020304" pitchFamily="18" charset="0"/>
                        </a:rPr>
                        <a:t>Recorder</a:t>
                      </a:r>
                    </a:p>
                    <a:p>
                      <a:pPr algn="ctr"/>
                      <a:endParaRPr lang="en-US" sz="2000" dirty="0" smtClean="0">
                        <a:latin typeface="Times New Roman" panose="02020603050405020304" pitchFamily="18" charset="0"/>
                        <a:cs typeface="Times New Roman" panose="02020603050405020304" pitchFamily="18" charset="0"/>
                      </a:endParaRPr>
                    </a:p>
                    <a:p>
                      <a:pPr algn="ctr"/>
                      <a:endParaRPr lang="en-US" sz="2000" dirty="0">
                        <a:latin typeface="Times New Roman" panose="02020603050405020304" pitchFamily="18" charset="0"/>
                        <a:cs typeface="Times New Roman" panose="02020603050405020304" pitchFamily="18" charset="0"/>
                      </a:endParaRPr>
                    </a:p>
                  </a:txBody>
                  <a:tcPr/>
                </a:tc>
                <a:tc>
                  <a:txBody>
                    <a:bodyPr/>
                    <a:lstStyle/>
                    <a:p>
                      <a:endParaRPr lang="en-US" dirty="0"/>
                    </a:p>
                  </a:txBody>
                  <a:tcPr/>
                </a:tc>
                <a:tc>
                  <a:txBody>
                    <a:bodyPr/>
                    <a:lstStyle/>
                    <a:p>
                      <a:pPr algn="ctr"/>
                      <a:r>
                        <a:rPr lang="en-US" sz="2000" dirty="0" smtClean="0">
                          <a:latin typeface="Times New Roman" panose="02020603050405020304" pitchFamily="18" charset="0"/>
                          <a:cs typeface="Times New Roman" panose="02020603050405020304" pitchFamily="18" charset="0"/>
                        </a:rPr>
                        <a:t>Flow recorder</a:t>
                      </a:r>
                      <a:endParaRPr lang="en-US" sz="20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163599163"/>
                  </a:ext>
                </a:extLst>
              </a:tr>
              <a:tr h="370840">
                <a:tc>
                  <a:txBody>
                    <a:bodyPr/>
                    <a:lstStyle/>
                    <a:p>
                      <a:pPr algn="ctr"/>
                      <a:r>
                        <a:rPr lang="en-US" sz="2400" dirty="0" smtClean="0">
                          <a:latin typeface="Times New Roman" panose="02020603050405020304" pitchFamily="18" charset="0"/>
                          <a:cs typeface="Times New Roman" panose="02020603050405020304" pitchFamily="18" charset="0"/>
                        </a:rPr>
                        <a:t>T</a:t>
                      </a:r>
                      <a:endParaRPr lang="en-US" sz="2400" dirty="0">
                        <a:latin typeface="Times New Roman" panose="02020603050405020304" pitchFamily="18" charset="0"/>
                        <a:cs typeface="Times New Roman" panose="02020603050405020304" pitchFamily="18" charset="0"/>
                      </a:endParaRPr>
                    </a:p>
                  </a:txBody>
                  <a:tcPr/>
                </a:tc>
                <a:tc>
                  <a:txBody>
                    <a:bodyPr/>
                    <a:lstStyle/>
                    <a:p>
                      <a:pPr algn="ctr"/>
                      <a:r>
                        <a:rPr lang="en-US" sz="2000" dirty="0" smtClean="0">
                          <a:latin typeface="Times New Roman" panose="02020603050405020304" pitchFamily="18" charset="0"/>
                          <a:cs typeface="Times New Roman" panose="02020603050405020304" pitchFamily="18" charset="0"/>
                        </a:rPr>
                        <a:t>Transmitter</a:t>
                      </a:r>
                    </a:p>
                    <a:p>
                      <a:pPr algn="ctr"/>
                      <a:endParaRPr lang="en-US" sz="2000" dirty="0" smtClean="0">
                        <a:latin typeface="Times New Roman" panose="02020603050405020304" pitchFamily="18" charset="0"/>
                        <a:cs typeface="Times New Roman" panose="02020603050405020304" pitchFamily="18" charset="0"/>
                      </a:endParaRPr>
                    </a:p>
                    <a:p>
                      <a:pPr algn="ctr"/>
                      <a:endParaRPr lang="en-US" sz="2000" dirty="0">
                        <a:latin typeface="Times New Roman" panose="02020603050405020304" pitchFamily="18" charset="0"/>
                        <a:cs typeface="Times New Roman" panose="02020603050405020304" pitchFamily="18" charset="0"/>
                      </a:endParaRPr>
                    </a:p>
                  </a:txBody>
                  <a:tcPr/>
                </a:tc>
                <a:tc>
                  <a:txBody>
                    <a:bodyPr/>
                    <a:lstStyle/>
                    <a:p>
                      <a:endParaRPr lang="en-US" dirty="0"/>
                    </a:p>
                  </a:txBody>
                  <a:tcPr/>
                </a:tc>
                <a:tc>
                  <a:txBody>
                    <a:bodyPr/>
                    <a:lstStyle/>
                    <a:p>
                      <a:pPr algn="ctr"/>
                      <a:r>
                        <a:rPr lang="en-US" sz="2000" dirty="0" smtClean="0">
                          <a:latin typeface="Times New Roman" panose="02020603050405020304" pitchFamily="18" charset="0"/>
                          <a:cs typeface="Times New Roman" panose="02020603050405020304" pitchFamily="18" charset="0"/>
                        </a:rPr>
                        <a:t>Level</a:t>
                      </a:r>
                      <a:r>
                        <a:rPr lang="en-US" sz="2000" baseline="0" dirty="0" smtClean="0">
                          <a:latin typeface="Times New Roman" panose="02020603050405020304" pitchFamily="18" charset="0"/>
                          <a:cs typeface="Times New Roman" panose="02020603050405020304" pitchFamily="18" charset="0"/>
                        </a:rPr>
                        <a:t> Transmitter</a:t>
                      </a:r>
                      <a:endParaRPr lang="en-US" sz="20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528422408"/>
                  </a:ext>
                </a:extLst>
              </a:tr>
            </a:tbl>
          </a:graphicData>
        </a:graphic>
      </p:graphicFrame>
      <p:grpSp>
        <p:nvGrpSpPr>
          <p:cNvPr id="25" name="Group 24"/>
          <p:cNvGrpSpPr/>
          <p:nvPr/>
        </p:nvGrpSpPr>
        <p:grpSpPr>
          <a:xfrm>
            <a:off x="4112528" y="1292020"/>
            <a:ext cx="870424" cy="4753662"/>
            <a:chOff x="4145888" y="1633214"/>
            <a:chExt cx="870424" cy="4753662"/>
          </a:xfrm>
        </p:grpSpPr>
        <p:grpSp>
          <p:nvGrpSpPr>
            <p:cNvPr id="24" name="Group 23"/>
            <p:cNvGrpSpPr/>
            <p:nvPr/>
          </p:nvGrpSpPr>
          <p:grpSpPr>
            <a:xfrm>
              <a:off x="4145888" y="1633214"/>
              <a:ext cx="750626" cy="736979"/>
              <a:chOff x="4145888" y="1633214"/>
              <a:chExt cx="750626" cy="736979"/>
            </a:xfrm>
          </p:grpSpPr>
          <p:sp>
            <p:nvSpPr>
              <p:cNvPr id="5" name="Oval 4"/>
              <p:cNvSpPr/>
              <p:nvPr/>
            </p:nvSpPr>
            <p:spPr>
              <a:xfrm>
                <a:off x="4145888" y="1633214"/>
                <a:ext cx="750626" cy="736979"/>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4268718" y="1770870"/>
                <a:ext cx="627796" cy="461665"/>
              </a:xfrm>
              <a:prstGeom prst="rect">
                <a:avLst/>
              </a:prstGeom>
              <a:noFill/>
            </p:spPr>
            <p:txBody>
              <a:bodyPr wrap="square" rtlCol="0">
                <a:spAutoFit/>
              </a:bodyPr>
              <a:lstStyle/>
              <a:p>
                <a:r>
                  <a:rPr lang="en-US" sz="2400" dirty="0" smtClean="0"/>
                  <a:t>PA</a:t>
                </a:r>
                <a:endParaRPr lang="en-US" sz="2400" dirty="0"/>
              </a:p>
            </p:txBody>
          </p:sp>
        </p:grpSp>
        <p:grpSp>
          <p:nvGrpSpPr>
            <p:cNvPr id="23" name="Group 22"/>
            <p:cNvGrpSpPr/>
            <p:nvPr/>
          </p:nvGrpSpPr>
          <p:grpSpPr>
            <a:xfrm>
              <a:off x="4265686" y="2731954"/>
              <a:ext cx="750626" cy="736979"/>
              <a:chOff x="4265686" y="2731954"/>
              <a:chExt cx="750626" cy="736979"/>
            </a:xfrm>
          </p:grpSpPr>
          <p:sp>
            <p:nvSpPr>
              <p:cNvPr id="9" name="Oval 8"/>
              <p:cNvSpPr/>
              <p:nvPr/>
            </p:nvSpPr>
            <p:spPr>
              <a:xfrm>
                <a:off x="4265686" y="2731954"/>
                <a:ext cx="750626" cy="736979"/>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388516" y="2869610"/>
                <a:ext cx="627796" cy="461665"/>
              </a:xfrm>
              <a:prstGeom prst="rect">
                <a:avLst/>
              </a:prstGeom>
              <a:noFill/>
            </p:spPr>
            <p:txBody>
              <a:bodyPr wrap="square" rtlCol="0">
                <a:spAutoFit/>
              </a:bodyPr>
              <a:lstStyle/>
              <a:p>
                <a:r>
                  <a:rPr lang="en-US" sz="2400" dirty="0" smtClean="0"/>
                  <a:t>PC</a:t>
                </a:r>
                <a:endParaRPr lang="en-US" sz="2400" dirty="0"/>
              </a:p>
            </p:txBody>
          </p:sp>
        </p:grpSp>
        <p:grpSp>
          <p:nvGrpSpPr>
            <p:cNvPr id="22" name="Group 21"/>
            <p:cNvGrpSpPr/>
            <p:nvPr/>
          </p:nvGrpSpPr>
          <p:grpSpPr>
            <a:xfrm>
              <a:off x="4249006" y="3669255"/>
              <a:ext cx="750626" cy="736979"/>
              <a:chOff x="4249006" y="3669255"/>
              <a:chExt cx="750626" cy="736979"/>
            </a:xfrm>
          </p:grpSpPr>
          <p:sp>
            <p:nvSpPr>
              <p:cNvPr id="12" name="Oval 11"/>
              <p:cNvSpPr/>
              <p:nvPr/>
            </p:nvSpPr>
            <p:spPr>
              <a:xfrm>
                <a:off x="4249006" y="3669255"/>
                <a:ext cx="750626" cy="736979"/>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371836" y="3806911"/>
                <a:ext cx="627796" cy="461665"/>
              </a:xfrm>
              <a:prstGeom prst="rect">
                <a:avLst/>
              </a:prstGeom>
              <a:noFill/>
            </p:spPr>
            <p:txBody>
              <a:bodyPr wrap="square" rtlCol="0">
                <a:spAutoFit/>
              </a:bodyPr>
              <a:lstStyle/>
              <a:p>
                <a:r>
                  <a:rPr lang="en-US" sz="2400" dirty="0" smtClean="0">
                    <a:latin typeface="Times New Roman" panose="02020603050405020304" pitchFamily="18" charset="0"/>
                    <a:cs typeface="Times New Roman" panose="02020603050405020304" pitchFamily="18" charset="0"/>
                  </a:rPr>
                  <a:t>LI</a:t>
                </a:r>
                <a:endParaRPr lang="en-US" sz="2400" dirty="0">
                  <a:latin typeface="Times New Roman" panose="02020603050405020304" pitchFamily="18" charset="0"/>
                  <a:cs typeface="Times New Roman" panose="02020603050405020304" pitchFamily="18" charset="0"/>
                </a:endParaRPr>
              </a:p>
            </p:txBody>
          </p:sp>
        </p:grpSp>
        <p:grpSp>
          <p:nvGrpSpPr>
            <p:cNvPr id="21" name="Group 20"/>
            <p:cNvGrpSpPr/>
            <p:nvPr/>
          </p:nvGrpSpPr>
          <p:grpSpPr>
            <a:xfrm>
              <a:off x="4265686" y="4684454"/>
              <a:ext cx="750626" cy="736979"/>
              <a:chOff x="4265686" y="4684454"/>
              <a:chExt cx="750626" cy="736979"/>
            </a:xfrm>
          </p:grpSpPr>
          <p:sp>
            <p:nvSpPr>
              <p:cNvPr id="15" name="Oval 14"/>
              <p:cNvSpPr/>
              <p:nvPr/>
            </p:nvSpPr>
            <p:spPr>
              <a:xfrm>
                <a:off x="4265686" y="4684454"/>
                <a:ext cx="750626" cy="736979"/>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4388516" y="4822110"/>
                <a:ext cx="627796" cy="461665"/>
              </a:xfrm>
              <a:prstGeom prst="rect">
                <a:avLst/>
              </a:prstGeom>
              <a:noFill/>
            </p:spPr>
            <p:txBody>
              <a:bodyPr wrap="square" rtlCol="0">
                <a:spAutoFit/>
              </a:bodyPr>
              <a:lstStyle/>
              <a:p>
                <a:r>
                  <a:rPr lang="en-US" sz="2400" dirty="0" smtClean="0">
                    <a:latin typeface="Times New Roman" panose="02020603050405020304" pitchFamily="18" charset="0"/>
                    <a:cs typeface="Times New Roman" panose="02020603050405020304" pitchFamily="18" charset="0"/>
                  </a:rPr>
                  <a:t>FR</a:t>
                </a:r>
                <a:endParaRPr lang="en-US" sz="2400" dirty="0">
                  <a:latin typeface="Times New Roman" panose="02020603050405020304" pitchFamily="18" charset="0"/>
                  <a:cs typeface="Times New Roman" panose="02020603050405020304" pitchFamily="18" charset="0"/>
                </a:endParaRPr>
              </a:p>
            </p:txBody>
          </p:sp>
        </p:grpSp>
        <p:grpSp>
          <p:nvGrpSpPr>
            <p:cNvPr id="20" name="Group 19"/>
            <p:cNvGrpSpPr/>
            <p:nvPr/>
          </p:nvGrpSpPr>
          <p:grpSpPr>
            <a:xfrm>
              <a:off x="4265686" y="5649897"/>
              <a:ext cx="750626" cy="736979"/>
              <a:chOff x="4265686" y="5649897"/>
              <a:chExt cx="750626" cy="736979"/>
            </a:xfrm>
          </p:grpSpPr>
          <p:sp>
            <p:nvSpPr>
              <p:cNvPr id="18" name="Oval 17"/>
              <p:cNvSpPr/>
              <p:nvPr/>
            </p:nvSpPr>
            <p:spPr>
              <a:xfrm>
                <a:off x="4265686" y="5649897"/>
                <a:ext cx="750626" cy="736979"/>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4388516" y="5787553"/>
                <a:ext cx="627796" cy="461665"/>
              </a:xfrm>
              <a:prstGeom prst="rect">
                <a:avLst/>
              </a:prstGeom>
              <a:noFill/>
            </p:spPr>
            <p:txBody>
              <a:bodyPr wrap="square" rtlCol="0">
                <a:spAutoFit/>
              </a:bodyPr>
              <a:lstStyle/>
              <a:p>
                <a:r>
                  <a:rPr lang="en-US" sz="2400" dirty="0" smtClean="0">
                    <a:latin typeface="Times New Roman" panose="02020603050405020304" pitchFamily="18" charset="0"/>
                    <a:cs typeface="Times New Roman" panose="02020603050405020304" pitchFamily="18" charset="0"/>
                  </a:rPr>
                  <a:t>LT</a:t>
                </a:r>
                <a:endParaRPr lang="en-US" sz="2400" dirty="0">
                  <a:latin typeface="Times New Roman" panose="02020603050405020304" pitchFamily="18" charset="0"/>
                  <a:cs typeface="Times New Roman" panose="02020603050405020304" pitchFamily="18" charset="0"/>
                </a:endParaRPr>
              </a:p>
            </p:txBody>
          </p:sp>
        </p:grpSp>
      </p:grpSp>
    </p:spTree>
    <p:extLst>
      <p:ext uri="{BB962C8B-B14F-4D97-AF65-F5344CB8AC3E}">
        <p14:creationId xmlns:p14="http://schemas.microsoft.com/office/powerpoint/2010/main" val="51124850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9" name="Straight Connector 38"/>
          <p:cNvCxnSpPr/>
          <p:nvPr/>
        </p:nvCxnSpPr>
        <p:spPr>
          <a:xfrm flipV="1">
            <a:off x="1144981" y="3439018"/>
            <a:ext cx="1057701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42" name="Group 41"/>
          <p:cNvGrpSpPr/>
          <p:nvPr/>
        </p:nvGrpSpPr>
        <p:grpSpPr>
          <a:xfrm>
            <a:off x="2632651" y="273475"/>
            <a:ext cx="7193736" cy="2796737"/>
            <a:chOff x="2632651" y="273475"/>
            <a:chExt cx="7193736" cy="2796737"/>
          </a:xfrm>
        </p:grpSpPr>
        <mc:AlternateContent xmlns:mc="http://schemas.openxmlformats.org/markup-compatibility/2006" xmlns:a14="http://schemas.microsoft.com/office/drawing/2010/main">
          <mc:Choice Requires="a14">
            <p:sp>
              <p:nvSpPr>
                <p:cNvPr id="3" name="TextBox 2"/>
                <p:cNvSpPr txBox="1"/>
                <p:nvPr/>
              </p:nvSpPr>
              <p:spPr>
                <a:xfrm>
                  <a:off x="5627050" y="1701159"/>
                  <a:ext cx="900051" cy="400110"/>
                </a:xfrm>
                <a:prstGeom prst="rect">
                  <a:avLst/>
                </a:prstGeom>
                <a:noFill/>
                <a:ln>
                  <a:solidFill>
                    <a:sysClr val="windowText" lastClr="000000"/>
                  </a:solidFill>
                </a:ln>
              </p:spPr>
              <p:txBody>
                <a:bodyPr wrap="square" rtlCol="0">
                  <a:spAutoFit/>
                </a:bodyPr>
                <a:lstStyle/>
                <a:p>
                  <a:pPr marL="0" marR="0">
                    <a:spcBef>
                      <a:spcPts val="0"/>
                    </a:spcBef>
                    <a:spcAft>
                      <a:spcPts val="0"/>
                    </a:spcAft>
                  </a:pPr>
                  <a14:m>
                    <m:oMathPara xmlns:m="http://schemas.openxmlformats.org/officeDocument/2006/math">
                      <m:oMathParaPr>
                        <m:jc m:val="centerGroup"/>
                      </m:oMathParaPr>
                      <m:oMath xmlns:m="http://schemas.openxmlformats.org/officeDocument/2006/math">
                        <m:r>
                          <a:rPr lang="en-US" sz="2000" b="0" i="1" kern="1200" smtClean="0">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𝐺𝑣</m:t>
                        </m:r>
                      </m:oMath>
                    </m:oMathPara>
                  </a14:m>
                  <a:endParaRPr lang="en-US" sz="2000" dirty="0">
                    <a:effectLst/>
                    <a:latin typeface="Times New Roman" panose="02020603050405020304" pitchFamily="18" charset="0"/>
                    <a:ea typeface="Times New Roman" panose="02020603050405020304" pitchFamily="18" charset="0"/>
                  </a:endParaRPr>
                </a:p>
              </p:txBody>
            </p:sp>
          </mc:Choice>
          <mc:Fallback xmlns="">
            <p:sp>
              <p:nvSpPr>
                <p:cNvPr id="3" name="TextBox 2"/>
                <p:cNvSpPr txBox="1">
                  <a:spLocks noRot="1" noChangeAspect="1" noMove="1" noResize="1" noEditPoints="1" noAdjustHandles="1" noChangeArrowheads="1" noChangeShapeType="1" noTextEdit="1"/>
                </p:cNvSpPr>
                <p:nvPr/>
              </p:nvSpPr>
              <p:spPr>
                <a:xfrm>
                  <a:off x="5627050" y="1701159"/>
                  <a:ext cx="900051" cy="400110"/>
                </a:xfrm>
                <a:prstGeom prst="rect">
                  <a:avLst/>
                </a:prstGeom>
                <a:blipFill>
                  <a:blip r:embed="rId2"/>
                  <a:stretch>
                    <a:fillRect/>
                  </a:stretch>
                </a:blipFill>
                <a:ln>
                  <a:solidFill>
                    <a:sysClr val="windowText" lastClr="000000"/>
                  </a:solidFill>
                </a:ln>
              </p:spPr>
              <p:txBody>
                <a:bodyPr/>
                <a:lstStyle/>
                <a:p>
                  <a:r>
                    <a:rPr lang="en-US">
                      <a:noFill/>
                    </a:rPr>
                    <a:t> </a:t>
                  </a:r>
                </a:p>
              </p:txBody>
            </p:sp>
          </mc:Fallback>
        </mc:AlternateContent>
        <p:grpSp>
          <p:nvGrpSpPr>
            <p:cNvPr id="4" name="Group 3"/>
            <p:cNvGrpSpPr/>
            <p:nvPr/>
          </p:nvGrpSpPr>
          <p:grpSpPr>
            <a:xfrm>
              <a:off x="3634875" y="1635969"/>
              <a:ext cx="457515" cy="492477"/>
              <a:chOff x="755873" y="859698"/>
              <a:chExt cx="345056" cy="310740"/>
            </a:xfrm>
          </p:grpSpPr>
          <p:sp>
            <p:nvSpPr>
              <p:cNvPr id="36" name="Oval 35"/>
              <p:cNvSpPr/>
              <p:nvPr/>
            </p:nvSpPr>
            <p:spPr>
              <a:xfrm>
                <a:off x="755873" y="859887"/>
                <a:ext cx="345056" cy="310551"/>
              </a:xfrm>
              <a:prstGeom prst="ellipse">
                <a:avLst/>
              </a:prstGeom>
              <a:solidFill>
                <a:sysClr val="window" lastClr="FFFFFF"/>
              </a:solid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37" name="TextBox 32"/>
              <p:cNvSpPr txBox="1"/>
              <p:nvPr/>
            </p:nvSpPr>
            <p:spPr>
              <a:xfrm>
                <a:off x="813364" y="859698"/>
                <a:ext cx="229870" cy="233039"/>
              </a:xfrm>
              <a:prstGeom prst="rect">
                <a:avLst/>
              </a:prstGeom>
              <a:noFill/>
            </p:spPr>
            <p:txBody>
              <a:bodyPr wrap="square" rtlCol="0">
                <a:spAutoFit/>
              </a:bodyPr>
              <a:lstStyle/>
              <a:p>
                <a:pPr marL="0" marR="0">
                  <a:spcBef>
                    <a:spcPts val="0"/>
                  </a:spcBef>
                  <a:spcAft>
                    <a:spcPts val="0"/>
                  </a:spcAft>
                </a:pPr>
                <a:r>
                  <a:rPr lang="en-US"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a:t>
                </a:r>
                <a:endParaRPr lang="en-US" sz="2400" dirty="0">
                  <a:effectLst/>
                  <a:latin typeface="Times New Roman" panose="02020603050405020304" pitchFamily="18" charset="0"/>
                  <a:ea typeface="Times New Roman" panose="02020603050405020304" pitchFamily="18" charset="0"/>
                </a:endParaRPr>
              </a:p>
            </p:txBody>
          </p:sp>
        </p:grpSp>
        <p:grpSp>
          <p:nvGrpSpPr>
            <p:cNvPr id="5" name="Group 4"/>
            <p:cNvGrpSpPr/>
            <p:nvPr/>
          </p:nvGrpSpPr>
          <p:grpSpPr>
            <a:xfrm>
              <a:off x="8152847" y="1635969"/>
              <a:ext cx="457515" cy="492477"/>
              <a:chOff x="4163308" y="859698"/>
              <a:chExt cx="345056" cy="310740"/>
            </a:xfrm>
          </p:grpSpPr>
          <p:sp>
            <p:nvSpPr>
              <p:cNvPr id="34" name="Oval 33"/>
              <p:cNvSpPr/>
              <p:nvPr/>
            </p:nvSpPr>
            <p:spPr>
              <a:xfrm>
                <a:off x="4163308" y="859887"/>
                <a:ext cx="345056" cy="310551"/>
              </a:xfrm>
              <a:prstGeom prst="ellipse">
                <a:avLst/>
              </a:prstGeom>
              <a:solidFill>
                <a:sysClr val="window" lastClr="FFFFFF"/>
              </a:solid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35" name="TextBox 30"/>
              <p:cNvSpPr txBox="1"/>
              <p:nvPr/>
            </p:nvSpPr>
            <p:spPr>
              <a:xfrm>
                <a:off x="4220718" y="859698"/>
                <a:ext cx="229870" cy="252459"/>
              </a:xfrm>
              <a:prstGeom prst="rect">
                <a:avLst/>
              </a:prstGeom>
              <a:noFill/>
            </p:spPr>
            <p:txBody>
              <a:bodyPr wrap="square" rtlCol="0">
                <a:spAutoFit/>
              </a:bodyPr>
              <a:lstStyle/>
              <a:p>
                <a:pPr marL="0" marR="0">
                  <a:spcBef>
                    <a:spcPts val="0"/>
                  </a:spcBef>
                  <a:spcAft>
                    <a:spcPts val="0"/>
                  </a:spcAft>
                </a:pPr>
                <a:r>
                  <a:rPr lang="en-US" sz="20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a:t>
                </a:r>
                <a:endParaRPr lang="en-US" sz="2800" dirty="0">
                  <a:effectLst/>
                  <a:latin typeface="Times New Roman" panose="02020603050405020304" pitchFamily="18" charset="0"/>
                  <a:ea typeface="Times New Roman" panose="02020603050405020304" pitchFamily="18" charset="0"/>
                </a:endParaRPr>
              </a:p>
            </p:txBody>
          </p:sp>
        </p:grpSp>
        <p:cxnSp>
          <p:nvCxnSpPr>
            <p:cNvPr id="6" name="Straight Arrow Connector 5"/>
            <p:cNvCxnSpPr/>
            <p:nvPr/>
          </p:nvCxnSpPr>
          <p:spPr>
            <a:xfrm>
              <a:off x="5292919" y="1882356"/>
              <a:ext cx="334131" cy="0"/>
            </a:xfrm>
            <a:prstGeom prst="straightConnector1">
              <a:avLst/>
            </a:prstGeom>
            <a:noFill/>
            <a:ln w="12700" cap="flat" cmpd="sng" algn="ctr">
              <a:solidFill>
                <a:sysClr val="windowText" lastClr="000000"/>
              </a:solidFill>
              <a:prstDash val="solid"/>
              <a:miter lim="800000"/>
              <a:tailEnd type="triangle"/>
            </a:ln>
            <a:effectLst/>
          </p:spPr>
        </p:cxnSp>
        <p:cxnSp>
          <p:nvCxnSpPr>
            <p:cNvPr id="7" name="Straight Arrow Connector 6"/>
            <p:cNvCxnSpPr/>
            <p:nvPr/>
          </p:nvCxnSpPr>
          <p:spPr>
            <a:xfrm>
              <a:off x="6598431" y="1892273"/>
              <a:ext cx="381864" cy="0"/>
            </a:xfrm>
            <a:prstGeom prst="straightConnector1">
              <a:avLst/>
            </a:prstGeom>
            <a:noFill/>
            <a:ln w="12700" cap="flat" cmpd="sng" algn="ctr">
              <a:solidFill>
                <a:sysClr val="windowText" lastClr="000000"/>
              </a:solidFill>
              <a:prstDash val="solid"/>
              <a:miter lim="800000"/>
              <a:tailEnd type="triangle"/>
            </a:ln>
            <a:effectLst/>
          </p:spPr>
        </p:cxnSp>
        <p:cxnSp>
          <p:nvCxnSpPr>
            <p:cNvPr id="8" name="Straight Arrow Connector 7"/>
            <p:cNvCxnSpPr/>
            <p:nvPr/>
          </p:nvCxnSpPr>
          <p:spPr>
            <a:xfrm>
              <a:off x="4099566" y="1882356"/>
              <a:ext cx="286398" cy="0"/>
            </a:xfrm>
            <a:prstGeom prst="straightConnector1">
              <a:avLst/>
            </a:prstGeom>
            <a:noFill/>
            <a:ln w="12700" cap="flat" cmpd="sng" algn="ctr">
              <a:solidFill>
                <a:sysClr val="windowText" lastClr="000000"/>
              </a:solidFill>
              <a:prstDash val="solid"/>
              <a:miter lim="800000"/>
              <a:tailEnd type="triangle"/>
            </a:ln>
            <a:effectLst/>
          </p:spPr>
        </p:cxnSp>
        <p:cxnSp>
          <p:nvCxnSpPr>
            <p:cNvPr id="9" name="Straight Arrow Connector 8"/>
            <p:cNvCxnSpPr/>
            <p:nvPr/>
          </p:nvCxnSpPr>
          <p:spPr>
            <a:xfrm>
              <a:off x="7824342" y="1881599"/>
              <a:ext cx="334131" cy="0"/>
            </a:xfrm>
            <a:prstGeom prst="straightConnector1">
              <a:avLst/>
            </a:prstGeom>
            <a:noFill/>
            <a:ln w="12700" cap="flat" cmpd="sng" algn="ctr">
              <a:solidFill>
                <a:sysClr val="windowText" lastClr="000000"/>
              </a:solidFill>
              <a:prstDash val="solid"/>
              <a:miter lim="800000"/>
              <a:tailEnd type="triangle"/>
            </a:ln>
            <a:effectLst/>
          </p:spPr>
        </p:cxnSp>
        <p:cxnSp>
          <p:nvCxnSpPr>
            <p:cNvPr id="10" name="Straight Connector 9"/>
            <p:cNvCxnSpPr/>
            <p:nvPr/>
          </p:nvCxnSpPr>
          <p:spPr>
            <a:xfrm flipH="1" flipV="1">
              <a:off x="3827186" y="2865386"/>
              <a:ext cx="1813853" cy="0"/>
            </a:xfrm>
            <a:prstGeom prst="line">
              <a:avLst/>
            </a:prstGeom>
            <a:noFill/>
            <a:ln w="12700" cap="flat" cmpd="sng" algn="ctr">
              <a:solidFill>
                <a:sysClr val="windowText" lastClr="000000"/>
              </a:solidFill>
              <a:prstDash val="solid"/>
              <a:miter lim="800000"/>
            </a:ln>
            <a:effectLst/>
          </p:spPr>
        </p:cxnSp>
        <p:cxnSp>
          <p:nvCxnSpPr>
            <p:cNvPr id="11" name="Straight Arrow Connector 10"/>
            <p:cNvCxnSpPr>
              <a:endCxn id="29" idx="3"/>
            </p:cNvCxnSpPr>
            <p:nvPr/>
          </p:nvCxnSpPr>
          <p:spPr>
            <a:xfrm flipH="1">
              <a:off x="6285563" y="2860937"/>
              <a:ext cx="2538917" cy="0"/>
            </a:xfrm>
            <a:prstGeom prst="straightConnector1">
              <a:avLst/>
            </a:prstGeom>
            <a:noFill/>
            <a:ln w="12700" cap="flat" cmpd="sng" algn="ctr">
              <a:solidFill>
                <a:sysClr val="windowText" lastClr="000000"/>
              </a:solidFill>
              <a:prstDash val="solid"/>
              <a:miter lim="800000"/>
              <a:tailEnd type="triangle"/>
            </a:ln>
            <a:effectLst/>
          </p:spPr>
        </p:cxnSp>
        <p:cxnSp>
          <p:nvCxnSpPr>
            <p:cNvPr id="12" name="Straight Connector 11"/>
            <p:cNvCxnSpPr/>
            <p:nvPr/>
          </p:nvCxnSpPr>
          <p:spPr>
            <a:xfrm>
              <a:off x="8827681" y="1866077"/>
              <a:ext cx="0" cy="969929"/>
            </a:xfrm>
            <a:prstGeom prst="line">
              <a:avLst/>
            </a:prstGeom>
            <a:noFill/>
            <a:ln w="12700" cap="flat" cmpd="sng" algn="ctr">
              <a:solidFill>
                <a:sysClr val="windowText" lastClr="000000"/>
              </a:solidFill>
              <a:prstDash val="solid"/>
              <a:miter lim="800000"/>
            </a:ln>
            <a:effectLst/>
          </p:spPr>
        </p:cxnSp>
        <p:cxnSp>
          <p:nvCxnSpPr>
            <p:cNvPr id="13" name="Straight Connector 12"/>
            <p:cNvCxnSpPr/>
            <p:nvPr/>
          </p:nvCxnSpPr>
          <p:spPr>
            <a:xfrm>
              <a:off x="7631345" y="609284"/>
              <a:ext cx="763727" cy="0"/>
            </a:xfrm>
            <a:prstGeom prst="line">
              <a:avLst/>
            </a:prstGeom>
            <a:noFill/>
            <a:ln w="12700" cap="flat" cmpd="sng" algn="ctr">
              <a:solidFill>
                <a:sysClr val="windowText" lastClr="000000"/>
              </a:solidFill>
              <a:prstDash val="solid"/>
              <a:miter lim="800000"/>
            </a:ln>
            <a:effectLst/>
          </p:spPr>
        </p:cxnSp>
        <p:cxnSp>
          <p:nvCxnSpPr>
            <p:cNvPr id="14" name="Straight Arrow Connector 13"/>
            <p:cNvCxnSpPr/>
            <p:nvPr/>
          </p:nvCxnSpPr>
          <p:spPr>
            <a:xfrm>
              <a:off x="6168834" y="610478"/>
              <a:ext cx="620529" cy="0"/>
            </a:xfrm>
            <a:prstGeom prst="straightConnector1">
              <a:avLst/>
            </a:prstGeom>
            <a:noFill/>
            <a:ln w="12700" cap="flat" cmpd="sng" algn="ctr">
              <a:solidFill>
                <a:sysClr val="windowText" lastClr="000000"/>
              </a:solidFill>
              <a:prstDash val="solid"/>
              <a:miter lim="800000"/>
              <a:tailEnd type="triangle"/>
            </a:ln>
            <a:effectLst/>
          </p:spPr>
        </p:cxnSp>
        <p:cxnSp>
          <p:nvCxnSpPr>
            <p:cNvPr id="15" name="Straight Arrow Connector 14"/>
            <p:cNvCxnSpPr/>
            <p:nvPr/>
          </p:nvCxnSpPr>
          <p:spPr>
            <a:xfrm>
              <a:off x="8610362" y="1866078"/>
              <a:ext cx="477330" cy="0"/>
            </a:xfrm>
            <a:prstGeom prst="straightConnector1">
              <a:avLst/>
            </a:prstGeom>
            <a:noFill/>
            <a:ln w="12700" cap="flat" cmpd="sng" algn="ctr">
              <a:solidFill>
                <a:sysClr val="windowText" lastClr="000000"/>
              </a:solidFill>
              <a:prstDash val="solid"/>
              <a:miter lim="800000"/>
              <a:tailEnd type="triangle"/>
            </a:ln>
            <a:effectLst/>
          </p:spPr>
        </p:cxnSp>
        <p:cxnSp>
          <p:nvCxnSpPr>
            <p:cNvPr id="16" name="Straight Arrow Connector 15"/>
            <p:cNvCxnSpPr/>
            <p:nvPr/>
          </p:nvCxnSpPr>
          <p:spPr>
            <a:xfrm rot="5400000">
              <a:off x="7898822" y="1122776"/>
              <a:ext cx="1026984" cy="0"/>
            </a:xfrm>
            <a:prstGeom prst="straightConnector1">
              <a:avLst/>
            </a:prstGeom>
            <a:noFill/>
            <a:ln w="12700" cap="flat" cmpd="sng" algn="ctr">
              <a:solidFill>
                <a:sysClr val="windowText" lastClr="000000"/>
              </a:solidFill>
              <a:prstDash val="solid"/>
              <a:miter lim="800000"/>
              <a:tailEnd type="triangle"/>
            </a:ln>
            <a:effectLst/>
          </p:spPr>
        </p:cxnSp>
        <p:cxnSp>
          <p:nvCxnSpPr>
            <p:cNvPr id="17" name="Straight Arrow Connector 16"/>
            <p:cNvCxnSpPr/>
            <p:nvPr/>
          </p:nvCxnSpPr>
          <p:spPr>
            <a:xfrm rot="16200000" flipV="1">
              <a:off x="3456330" y="2499301"/>
              <a:ext cx="741711" cy="0"/>
            </a:xfrm>
            <a:prstGeom prst="straightConnector1">
              <a:avLst/>
            </a:prstGeom>
            <a:noFill/>
            <a:ln w="12700" cap="flat" cmpd="sng" algn="ctr">
              <a:solidFill>
                <a:sysClr val="windowText" lastClr="000000"/>
              </a:solidFill>
              <a:prstDash val="solid"/>
              <a:miter lim="800000"/>
              <a:tailEnd type="triangle"/>
            </a:ln>
            <a:effectLst/>
          </p:spPr>
        </p:cxnSp>
        <p:pic>
          <p:nvPicPr>
            <p:cNvPr id="18" name="Picture 17"/>
            <p:cNvPicPr>
              <a:picLocks noChangeAspect="1"/>
            </p:cNvPicPr>
            <p:nvPr/>
          </p:nvPicPr>
          <p:blipFill>
            <a:blip r:embed="rId3"/>
            <a:stretch>
              <a:fillRect/>
            </a:stretch>
          </p:blipFill>
          <p:spPr>
            <a:xfrm>
              <a:off x="3015305" y="1755993"/>
              <a:ext cx="727514" cy="251215"/>
            </a:xfrm>
            <a:prstGeom prst="rect">
              <a:avLst/>
            </a:prstGeom>
          </p:spPr>
        </p:pic>
        <p:sp>
          <p:nvSpPr>
            <p:cNvPr id="19" name="TextBox 20"/>
            <p:cNvSpPr txBox="1"/>
            <p:nvPr/>
          </p:nvSpPr>
          <p:spPr>
            <a:xfrm>
              <a:off x="8533968" y="987915"/>
              <a:ext cx="293843" cy="503732"/>
            </a:xfrm>
            <a:prstGeom prst="rect">
              <a:avLst/>
            </a:prstGeom>
            <a:noFill/>
          </p:spPr>
          <p:txBody>
            <a:bodyPr wrap="square" rtlCol="0">
              <a:spAutoFit/>
            </a:bodyPr>
            <a:lstStyle/>
            <a:p>
              <a:pPr marL="0" marR="0">
                <a:spcBef>
                  <a:spcPts val="0"/>
                </a:spcBef>
                <a:spcAft>
                  <a:spcPts val="0"/>
                </a:spcAft>
              </a:pPr>
              <a:r>
                <a:rPr lang="en-US" sz="1800"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a:t>
              </a:r>
              <a:endParaRPr lang="en-US" sz="1200">
                <a:effectLst/>
                <a:latin typeface="Times New Roman" panose="02020603050405020304" pitchFamily="18" charset="0"/>
                <a:ea typeface="Times New Roman" panose="02020603050405020304" pitchFamily="18" charset="0"/>
              </a:endParaRPr>
            </a:p>
          </p:txBody>
        </p:sp>
        <p:sp>
          <p:nvSpPr>
            <p:cNvPr id="20" name="TextBox 21"/>
            <p:cNvSpPr txBox="1"/>
            <p:nvPr/>
          </p:nvSpPr>
          <p:spPr>
            <a:xfrm>
              <a:off x="7893752" y="1348583"/>
              <a:ext cx="293001" cy="503732"/>
            </a:xfrm>
            <a:prstGeom prst="rect">
              <a:avLst/>
            </a:prstGeom>
            <a:noFill/>
          </p:spPr>
          <p:txBody>
            <a:bodyPr wrap="square" rtlCol="0">
              <a:spAutoFit/>
            </a:bodyPr>
            <a:lstStyle/>
            <a:p>
              <a:pPr marL="0" marR="0">
                <a:spcBef>
                  <a:spcPts val="0"/>
                </a:spcBef>
                <a:spcAft>
                  <a:spcPts val="0"/>
                </a:spcAft>
              </a:pPr>
              <a:r>
                <a:rPr lang="en-US" sz="1800"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a:t>
              </a:r>
              <a:endParaRPr lang="en-US" sz="1200">
                <a:effectLst/>
                <a:latin typeface="Times New Roman" panose="02020603050405020304" pitchFamily="18" charset="0"/>
                <a:ea typeface="Times New Roman" panose="02020603050405020304" pitchFamily="18" charset="0"/>
              </a:endParaRPr>
            </a:p>
          </p:txBody>
        </p:sp>
        <p:sp>
          <p:nvSpPr>
            <p:cNvPr id="21" name="TextBox 22"/>
            <p:cNvSpPr txBox="1"/>
            <p:nvPr/>
          </p:nvSpPr>
          <p:spPr>
            <a:xfrm>
              <a:off x="3334109" y="1280520"/>
              <a:ext cx="293843" cy="503732"/>
            </a:xfrm>
            <a:prstGeom prst="rect">
              <a:avLst/>
            </a:prstGeom>
            <a:noFill/>
          </p:spPr>
          <p:txBody>
            <a:bodyPr wrap="square" rtlCol="0">
              <a:spAutoFit/>
            </a:bodyPr>
            <a:lstStyle/>
            <a:p>
              <a:pPr marL="0" marR="0">
                <a:spcBef>
                  <a:spcPts val="0"/>
                </a:spcBef>
                <a:spcAft>
                  <a:spcPts val="0"/>
                </a:spcAft>
              </a:pPr>
              <a:r>
                <a:rPr lang="en-US" sz="1800"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a:t>
              </a:r>
              <a:endParaRPr lang="en-US" sz="1200">
                <a:effectLst/>
                <a:latin typeface="Times New Roman" panose="02020603050405020304" pitchFamily="18" charset="0"/>
                <a:ea typeface="Times New Roman" panose="02020603050405020304" pitchFamily="18" charset="0"/>
              </a:endParaRPr>
            </a:p>
          </p:txBody>
        </p:sp>
        <p:sp>
          <p:nvSpPr>
            <p:cNvPr id="22" name="TextBox 23"/>
            <p:cNvSpPr txBox="1"/>
            <p:nvPr/>
          </p:nvSpPr>
          <p:spPr>
            <a:xfrm>
              <a:off x="3424937" y="1843229"/>
              <a:ext cx="293843" cy="503732"/>
            </a:xfrm>
            <a:prstGeom prst="rect">
              <a:avLst/>
            </a:prstGeom>
            <a:noFill/>
          </p:spPr>
          <p:txBody>
            <a:bodyPr wrap="square" rtlCol="0">
              <a:spAutoFit/>
            </a:bodyPr>
            <a:lstStyle/>
            <a:p>
              <a:pPr marL="0" marR="0">
                <a:spcBef>
                  <a:spcPts val="0"/>
                </a:spcBef>
                <a:spcAft>
                  <a:spcPts val="0"/>
                </a:spcAft>
              </a:pPr>
              <a:r>
                <a:rPr lang="en-US" sz="1800"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_</a:t>
              </a:r>
              <a:endParaRPr lang="en-US" sz="1200">
                <a:effectLst/>
                <a:latin typeface="Times New Roman" panose="02020603050405020304" pitchFamily="18" charset="0"/>
                <a:ea typeface="Times New Roman" panose="02020603050405020304" pitchFamily="18" charset="0"/>
              </a:endParaRPr>
            </a:p>
          </p:txBody>
        </p:sp>
        <mc:AlternateContent xmlns:mc="http://schemas.openxmlformats.org/markup-compatibility/2006" xmlns:a14="http://schemas.microsoft.com/office/drawing/2010/main">
          <mc:Choice Requires="a14">
            <p:sp>
              <p:nvSpPr>
                <p:cNvPr id="23" name="TextBox 24"/>
                <p:cNvSpPr txBox="1"/>
                <p:nvPr/>
              </p:nvSpPr>
              <p:spPr>
                <a:xfrm>
                  <a:off x="5478697" y="363410"/>
                  <a:ext cx="780494" cy="400110"/>
                </a:xfrm>
                <a:prstGeom prst="rect">
                  <a:avLst/>
                </a:prstGeom>
                <a:noFill/>
                <a:ln>
                  <a:noFill/>
                </a:ln>
              </p:spPr>
              <p:txBody>
                <a:bodyPr wrap="square" rtlCol="1">
                  <a:spAutoFit/>
                </a:bodyPr>
                <a:lstStyle/>
                <a:p>
                  <a:pPr marL="0" marR="0">
                    <a:spcBef>
                      <a:spcPts val="0"/>
                    </a:spcBef>
                    <a:spcAft>
                      <a:spcPts val="0"/>
                    </a:spcAft>
                  </a:pPr>
                  <a14:m>
                    <m:oMath xmlns:m="http://schemas.openxmlformats.org/officeDocument/2006/math">
                      <m:r>
                        <a:rPr lang="en-US" sz="2000" b="0" i="1" kern="1200" smtClean="0">
                          <a:solidFill>
                            <a:srgbClr val="000000"/>
                          </a:solidFill>
                          <a:effectLst/>
                          <a:latin typeface="Cambria Math" panose="02040503050406030204" pitchFamily="18" charset="0"/>
                          <a:ea typeface="Cambria Math" panose="02040503050406030204" pitchFamily="18" charset="0"/>
                        </a:rPr>
                        <m:t>𝑥</m:t>
                      </m:r>
                      <m:r>
                        <m:rPr>
                          <m:sty m:val="p"/>
                        </m:rPr>
                        <a:rPr lang="en-US" sz="2000" kern="1200" baseline="-25000">
                          <a:solidFill>
                            <a:srgbClr val="000000"/>
                          </a:solidFill>
                          <a:effectLst/>
                          <a:latin typeface="Cambria Math" panose="02040503050406030204" pitchFamily="18" charset="0"/>
                          <a:ea typeface="Cambria Math" panose="02040503050406030204" pitchFamily="18" charset="0"/>
                        </a:rPr>
                        <m:t>i</m:t>
                      </m:r>
                      <m:r>
                        <a:rPr lang="en-US" sz="2000" i="1" kern="1200" baseline="-25000">
                          <a:solidFill>
                            <a:srgbClr val="000000"/>
                          </a:solidFill>
                          <a:effectLst/>
                          <a:latin typeface="Cambria Math" panose="02040503050406030204" pitchFamily="18" charset="0"/>
                          <a:ea typeface="Cambria Math" panose="02040503050406030204" pitchFamily="18" charset="0"/>
                        </a:rPr>
                        <m:t> </m:t>
                      </m:r>
                    </m:oMath>
                  </a14:m>
                  <a:r>
                    <a:rPr lang="en-US" sz="2000" kern="1200" dirty="0">
                      <a:solidFill>
                        <a:srgbClr val="000000"/>
                      </a:solidFill>
                      <a:effectLst/>
                      <a:latin typeface="Times New Roman" panose="02020603050405020304" pitchFamily="18" charset="0"/>
                      <a:ea typeface="Times New Roman" panose="02020603050405020304" pitchFamily="18" charset="0"/>
                    </a:rPr>
                    <a:t>(s)</a:t>
                  </a:r>
                  <a:endParaRPr lang="en-US" sz="2000" dirty="0">
                    <a:effectLst/>
                    <a:latin typeface="Times New Roman" panose="02020603050405020304" pitchFamily="18" charset="0"/>
                    <a:ea typeface="Times New Roman" panose="02020603050405020304" pitchFamily="18" charset="0"/>
                  </a:endParaRPr>
                </a:p>
              </p:txBody>
            </p:sp>
          </mc:Choice>
          <mc:Fallback xmlns="">
            <p:sp>
              <p:nvSpPr>
                <p:cNvPr id="23" name="TextBox 24"/>
                <p:cNvSpPr txBox="1">
                  <a:spLocks noRot="1" noChangeAspect="1" noMove="1" noResize="1" noEditPoints="1" noAdjustHandles="1" noChangeArrowheads="1" noChangeShapeType="1" noTextEdit="1"/>
                </p:cNvSpPr>
                <p:nvPr/>
              </p:nvSpPr>
              <p:spPr>
                <a:xfrm>
                  <a:off x="5478697" y="363410"/>
                  <a:ext cx="780494" cy="400110"/>
                </a:xfrm>
                <a:prstGeom prst="rect">
                  <a:avLst/>
                </a:prstGeom>
                <a:blipFill>
                  <a:blip r:embed="rId4"/>
                  <a:stretch>
                    <a:fillRect t="-9231" b="-27692"/>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TextBox 25"/>
                <p:cNvSpPr txBox="1"/>
                <p:nvPr/>
              </p:nvSpPr>
              <p:spPr>
                <a:xfrm>
                  <a:off x="9046735" y="1567895"/>
                  <a:ext cx="779652" cy="494131"/>
                </a:xfrm>
                <a:prstGeom prst="rect">
                  <a:avLst/>
                </a:prstGeom>
                <a:noFill/>
                <a:ln>
                  <a:noFill/>
                </a:ln>
              </p:spPr>
              <p:txBody>
                <a:bodyPr wrap="square" rtlCol="1">
                  <a:noAutofit/>
                </a:bodyPr>
                <a:lstStyle/>
                <a:p>
                  <a:pPr marL="0" marR="0">
                    <a:spcBef>
                      <a:spcPts val="0"/>
                    </a:spcBef>
                    <a:spcAft>
                      <a:spcPts val="0"/>
                    </a:spcAft>
                  </a:pPr>
                  <a14:m>
                    <m:oMath xmlns:m="http://schemas.openxmlformats.org/officeDocument/2006/math">
                      <m:r>
                        <a:rPr lang="en-US" sz="2000" b="0" i="1" kern="1200" smtClean="0">
                          <a:solidFill>
                            <a:srgbClr val="000000"/>
                          </a:solidFill>
                          <a:effectLst/>
                          <a:latin typeface="Cambria Math" panose="02040503050406030204" pitchFamily="18" charset="0"/>
                          <a:ea typeface="Cambria Math" panose="02040503050406030204" pitchFamily="18" charset="0"/>
                        </a:rPr>
                        <m:t>𝑦</m:t>
                      </m:r>
                      <m:r>
                        <a:rPr lang="en-US" sz="2000" i="1" kern="1200" baseline="-25000">
                          <a:solidFill>
                            <a:srgbClr val="000000"/>
                          </a:solidFill>
                          <a:effectLst/>
                          <a:latin typeface="Cambria Math" panose="02040503050406030204" pitchFamily="18" charset="0"/>
                          <a:ea typeface="Cambria Math" panose="02040503050406030204" pitchFamily="18" charset="0"/>
                        </a:rPr>
                        <m:t> </m:t>
                      </m:r>
                    </m:oMath>
                  </a14:m>
                  <a:r>
                    <a:rPr lang="en-US" sz="2000" kern="1200" dirty="0">
                      <a:solidFill>
                        <a:srgbClr val="000000"/>
                      </a:solidFill>
                      <a:effectLst/>
                      <a:latin typeface="Times New Roman" panose="02020603050405020304" pitchFamily="18" charset="0"/>
                      <a:ea typeface="Times New Roman" panose="02020603050405020304" pitchFamily="18" charset="0"/>
                    </a:rPr>
                    <a:t>(s)</a:t>
                  </a:r>
                  <a:endParaRPr lang="en-US" sz="2000" dirty="0">
                    <a:effectLst/>
                    <a:latin typeface="Times New Roman" panose="02020603050405020304" pitchFamily="18" charset="0"/>
                    <a:ea typeface="Times New Roman" panose="02020603050405020304" pitchFamily="18" charset="0"/>
                  </a:endParaRPr>
                </a:p>
              </p:txBody>
            </p:sp>
          </mc:Choice>
          <mc:Fallback xmlns="">
            <p:sp>
              <p:nvSpPr>
                <p:cNvPr id="24" name="TextBox 25"/>
                <p:cNvSpPr txBox="1">
                  <a:spLocks noRot="1" noChangeAspect="1" noMove="1" noResize="1" noEditPoints="1" noAdjustHandles="1" noChangeArrowheads="1" noChangeShapeType="1" noTextEdit="1"/>
                </p:cNvSpPr>
                <p:nvPr/>
              </p:nvSpPr>
              <p:spPr>
                <a:xfrm>
                  <a:off x="9046735" y="1567895"/>
                  <a:ext cx="779652" cy="494131"/>
                </a:xfrm>
                <a:prstGeom prst="rect">
                  <a:avLst/>
                </a:prstGeom>
                <a:blipFill>
                  <a:blip r:embed="rId5"/>
                  <a:stretch>
                    <a:fillRect t="-6173" b="-2469"/>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TextBox 26"/>
                <p:cNvSpPr txBox="1"/>
                <p:nvPr/>
              </p:nvSpPr>
              <p:spPr>
                <a:xfrm>
                  <a:off x="2632651" y="1404324"/>
                  <a:ext cx="887422" cy="369332"/>
                </a:xfrm>
                <a:prstGeom prst="rect">
                  <a:avLst/>
                </a:prstGeom>
                <a:noFill/>
                <a:ln>
                  <a:noFill/>
                </a:ln>
              </p:spPr>
              <p:txBody>
                <a:bodyPr wrap="square" rtlCol="1">
                  <a:spAutoFit/>
                </a:bodyPr>
                <a:lstStyle/>
                <a:p>
                  <a:pPr marL="0" marR="0">
                    <a:spcBef>
                      <a:spcPts val="0"/>
                    </a:spcBef>
                    <a:spcAft>
                      <a:spcPts val="0"/>
                    </a:spcAft>
                  </a:pPr>
                  <a14:m>
                    <m:oMath xmlns:m="http://schemas.openxmlformats.org/officeDocument/2006/math">
                      <m:r>
                        <a:rPr lang="en-US" b="0" i="1" kern="1200" smtClean="0">
                          <a:solidFill>
                            <a:srgbClr val="000000"/>
                          </a:solidFill>
                          <a:effectLst/>
                          <a:latin typeface="Cambria Math" panose="02040503050406030204" pitchFamily="18" charset="0"/>
                          <a:ea typeface="Cambria Math" panose="02040503050406030204" pitchFamily="18" charset="0"/>
                        </a:rPr>
                        <m:t>𝑦</m:t>
                      </m:r>
                      <m:r>
                        <m:rPr>
                          <m:sty m:val="p"/>
                        </m:rPr>
                        <a:rPr lang="en-US" kern="1200" baseline="-25000">
                          <a:solidFill>
                            <a:srgbClr val="000000"/>
                          </a:solidFill>
                          <a:effectLst/>
                          <a:latin typeface="Cambria Math" panose="02040503050406030204" pitchFamily="18" charset="0"/>
                          <a:ea typeface="Cambria Math" panose="02040503050406030204" pitchFamily="18" charset="0"/>
                        </a:rPr>
                        <m:t>sp</m:t>
                      </m:r>
                      <m:r>
                        <a:rPr lang="en-US" i="1" kern="1200" baseline="-25000">
                          <a:solidFill>
                            <a:srgbClr val="000000"/>
                          </a:solidFill>
                          <a:effectLst/>
                          <a:latin typeface="Cambria Math" panose="02040503050406030204" pitchFamily="18" charset="0"/>
                          <a:ea typeface="Cambria Math" panose="02040503050406030204" pitchFamily="18" charset="0"/>
                        </a:rPr>
                        <m:t> </m:t>
                      </m:r>
                    </m:oMath>
                  </a14:m>
                  <a:r>
                    <a:rPr lang="en-US" kern="1200" dirty="0">
                      <a:solidFill>
                        <a:srgbClr val="000000"/>
                      </a:solidFill>
                      <a:effectLst/>
                      <a:latin typeface="Times New Roman" panose="02020603050405020304" pitchFamily="18" charset="0"/>
                      <a:ea typeface="Times New Roman" panose="02020603050405020304" pitchFamily="18" charset="0"/>
                    </a:rPr>
                    <a:t>(s)</a:t>
                  </a:r>
                  <a:endParaRPr lang="en-US" dirty="0">
                    <a:effectLst/>
                    <a:latin typeface="Times New Roman" panose="02020603050405020304" pitchFamily="18" charset="0"/>
                    <a:ea typeface="Times New Roman" panose="02020603050405020304" pitchFamily="18" charset="0"/>
                  </a:endParaRPr>
                </a:p>
              </p:txBody>
            </p:sp>
          </mc:Choice>
          <mc:Fallback xmlns="">
            <p:sp>
              <p:nvSpPr>
                <p:cNvPr id="25" name="TextBox 26"/>
                <p:cNvSpPr txBox="1">
                  <a:spLocks noRot="1" noChangeAspect="1" noMove="1" noResize="1" noEditPoints="1" noAdjustHandles="1" noChangeArrowheads="1" noChangeShapeType="1" noTextEdit="1"/>
                </p:cNvSpPr>
                <p:nvPr/>
              </p:nvSpPr>
              <p:spPr>
                <a:xfrm>
                  <a:off x="2632651" y="1404324"/>
                  <a:ext cx="887422" cy="369332"/>
                </a:xfrm>
                <a:prstGeom prst="rect">
                  <a:avLst/>
                </a:prstGeom>
                <a:blipFill>
                  <a:blip r:embed="rId6"/>
                  <a:stretch>
                    <a:fillRect t="-8197" b="-24590"/>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Rectangle 25"/>
                <p:cNvSpPr/>
                <p:nvPr/>
              </p:nvSpPr>
              <p:spPr>
                <a:xfrm>
                  <a:off x="6772355" y="273475"/>
                  <a:ext cx="964366" cy="675698"/>
                </a:xfrm>
                <a:prstGeom prst="rect">
                  <a:avLst/>
                </a:prstGeom>
                <a:ln>
                  <a:solidFill>
                    <a:sysClr val="windowText" lastClr="000000"/>
                  </a:solidFill>
                </a:ln>
              </p:spPr>
              <p:txBody>
                <a:bodyPr wrap="none">
                  <a:spAutoFit/>
                </a:bodyPr>
                <a:lstStyle/>
                <a:p>
                  <a:pPr marL="0" marR="0">
                    <a:spcBef>
                      <a:spcPts val="0"/>
                    </a:spcBef>
                    <a:spcAft>
                      <a:spcPts val="0"/>
                    </a:spcAft>
                  </a:pPr>
                  <a14:m>
                    <m:oMathPara xmlns:m="http://schemas.openxmlformats.org/officeDocument/2006/math">
                      <m:oMathParaPr>
                        <m:jc m:val="centerGroup"/>
                      </m:oMathParaPr>
                      <m:oMath xmlns:m="http://schemas.openxmlformats.org/officeDocument/2006/math">
                        <m:f>
                          <m:fPr>
                            <m:ctrlPr>
                              <a:rPr lang="en-US" sz="2000" i="1" kern="1200" smtClean="0">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ctrlPr>
                          </m:fPr>
                          <m:num>
                            <m:r>
                              <a:rPr lang="en-US" sz="2000" i="1" kern="1200">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 1</m:t>
                            </m:r>
                          </m:num>
                          <m:den>
                            <m:r>
                              <a:rPr lang="en-US" sz="2000" b="0" i="1" kern="1200" smtClean="0">
                                <a:solidFill>
                                  <a:srgbClr val="000000"/>
                                </a:solidFill>
                                <a:effectLst/>
                                <a:latin typeface="Cambria Math" panose="02040503050406030204" pitchFamily="18" charset="0"/>
                                <a:ea typeface="Cambria Math" panose="02040503050406030204" pitchFamily="18" charset="0"/>
                                <a:cs typeface="Arial" panose="020B0604020202020204" pitchFamily="34" charset="0"/>
                              </a:rPr>
                              <m:t>2</m:t>
                            </m:r>
                            <m:r>
                              <a:rPr lang="en-US" sz="2000" i="1" kern="1200">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𝑠</m:t>
                            </m:r>
                            <m:r>
                              <a:rPr lang="en-US" sz="2000" kern="1200">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+1</m:t>
                            </m:r>
                          </m:den>
                        </m:f>
                      </m:oMath>
                    </m:oMathPara>
                  </a14:m>
                  <a:endParaRPr lang="en-US" sz="1200" dirty="0">
                    <a:effectLst/>
                    <a:latin typeface="Times New Roman" panose="02020603050405020304" pitchFamily="18" charset="0"/>
                    <a:ea typeface="Times New Roman" panose="02020603050405020304" pitchFamily="18" charset="0"/>
                  </a:endParaRPr>
                </a:p>
              </p:txBody>
            </p:sp>
          </mc:Choice>
          <mc:Fallback xmlns="">
            <p:sp>
              <p:nvSpPr>
                <p:cNvPr id="26" name="Rectangle 25"/>
                <p:cNvSpPr>
                  <a:spLocks noRot="1" noChangeAspect="1" noMove="1" noResize="1" noEditPoints="1" noAdjustHandles="1" noChangeArrowheads="1" noChangeShapeType="1" noTextEdit="1"/>
                </p:cNvSpPr>
                <p:nvPr/>
              </p:nvSpPr>
              <p:spPr>
                <a:xfrm>
                  <a:off x="6772355" y="273475"/>
                  <a:ext cx="964366" cy="675698"/>
                </a:xfrm>
                <a:prstGeom prst="rect">
                  <a:avLst/>
                </a:prstGeom>
                <a:blipFill>
                  <a:blip r:embed="rId7"/>
                  <a:stretch>
                    <a:fillRect/>
                  </a:stretch>
                </a:blipFill>
                <a:ln>
                  <a:solidFill>
                    <a:sysClr val="windowText" lastClr="00000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Rectangle 26"/>
                <p:cNvSpPr/>
                <p:nvPr/>
              </p:nvSpPr>
              <p:spPr>
                <a:xfrm>
                  <a:off x="6960177" y="1513915"/>
                  <a:ext cx="964366" cy="675698"/>
                </a:xfrm>
                <a:prstGeom prst="rect">
                  <a:avLst/>
                </a:prstGeom>
                <a:ln>
                  <a:solidFill>
                    <a:sysClr val="windowText" lastClr="000000"/>
                  </a:solidFill>
                </a:ln>
              </p:spPr>
              <p:txBody>
                <a:bodyPr wrap="none">
                  <a:spAutoFit/>
                </a:bodyPr>
                <a:lstStyle/>
                <a:p>
                  <a:pPr marL="0" marR="0">
                    <a:spcBef>
                      <a:spcPts val="0"/>
                    </a:spcBef>
                    <a:spcAft>
                      <a:spcPts val="0"/>
                    </a:spcAft>
                  </a:pPr>
                  <a14:m>
                    <m:oMathPara xmlns:m="http://schemas.openxmlformats.org/officeDocument/2006/math">
                      <m:oMathParaPr>
                        <m:jc m:val="centerGroup"/>
                      </m:oMathParaPr>
                      <m:oMath xmlns:m="http://schemas.openxmlformats.org/officeDocument/2006/math">
                        <m:f>
                          <m:fPr>
                            <m:ctrlPr>
                              <a:rPr lang="en-US" sz="2000" i="1" kern="1200" smtClean="0">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ctrlPr>
                          </m:fPr>
                          <m:num>
                            <m:r>
                              <a:rPr lang="en-US" sz="2000" i="1" kern="1200">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 </m:t>
                            </m:r>
                            <m:r>
                              <a:rPr lang="en-US" sz="2000" b="0" i="1" kern="1200" smtClean="0">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1</m:t>
                            </m:r>
                          </m:num>
                          <m:den>
                            <m:r>
                              <a:rPr lang="en-US" sz="2000" b="0" i="1" kern="1200" smtClean="0">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2</m:t>
                            </m:r>
                            <m:r>
                              <a:rPr lang="en-US" sz="2000" i="1" kern="1200">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𝑠</m:t>
                            </m:r>
                            <m:r>
                              <a:rPr lang="en-US" sz="2000" kern="1200">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+1</m:t>
                            </m:r>
                          </m:den>
                        </m:f>
                      </m:oMath>
                    </m:oMathPara>
                  </a14:m>
                  <a:endParaRPr lang="en-US" sz="1200" dirty="0">
                    <a:effectLst/>
                    <a:latin typeface="Times New Roman" panose="02020603050405020304" pitchFamily="18" charset="0"/>
                    <a:ea typeface="Times New Roman" panose="02020603050405020304" pitchFamily="18" charset="0"/>
                  </a:endParaRPr>
                </a:p>
              </p:txBody>
            </p:sp>
          </mc:Choice>
          <mc:Fallback xmlns="">
            <p:sp>
              <p:nvSpPr>
                <p:cNvPr id="27" name="Rectangle 26"/>
                <p:cNvSpPr>
                  <a:spLocks noRot="1" noChangeAspect="1" noMove="1" noResize="1" noEditPoints="1" noAdjustHandles="1" noChangeArrowheads="1" noChangeShapeType="1" noTextEdit="1"/>
                </p:cNvSpPr>
                <p:nvPr/>
              </p:nvSpPr>
              <p:spPr>
                <a:xfrm>
                  <a:off x="6960177" y="1513915"/>
                  <a:ext cx="964366" cy="675698"/>
                </a:xfrm>
                <a:prstGeom prst="rect">
                  <a:avLst/>
                </a:prstGeom>
                <a:blipFill>
                  <a:blip r:embed="rId8"/>
                  <a:stretch>
                    <a:fillRect/>
                  </a:stretch>
                </a:blipFill>
                <a:ln>
                  <a:solidFill>
                    <a:sysClr val="windowText" lastClr="00000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Rectangle 28"/>
                <p:cNvSpPr/>
                <p:nvPr/>
              </p:nvSpPr>
              <p:spPr>
                <a:xfrm>
                  <a:off x="5655712" y="2670102"/>
                  <a:ext cx="629852" cy="400110"/>
                </a:xfrm>
                <a:prstGeom prst="rect">
                  <a:avLst/>
                </a:prstGeom>
                <a:ln>
                  <a:solidFill>
                    <a:sysClr val="windowText" lastClr="000000"/>
                  </a:solidFill>
                </a:ln>
              </p:spPr>
              <p:txBody>
                <a:bodyPr wrap="none">
                  <a:spAutoFit/>
                </a:bodyPr>
                <a:lstStyle/>
                <a:p>
                  <a:pPr marL="0" marR="0">
                    <a:spcBef>
                      <a:spcPts val="0"/>
                    </a:spcBef>
                    <a:spcAft>
                      <a:spcPts val="0"/>
                    </a:spcAft>
                  </a:pPr>
                  <a14:m>
                    <m:oMathPara xmlns:m="http://schemas.openxmlformats.org/officeDocument/2006/math">
                      <m:oMathParaPr>
                        <m:jc m:val="centerGroup"/>
                      </m:oMathParaPr>
                      <m:oMath xmlns:m="http://schemas.openxmlformats.org/officeDocument/2006/math">
                        <m:r>
                          <a:rPr lang="en-US" sz="2000" b="0" i="1" kern="1200" smtClean="0">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𝐺𝑚</m:t>
                        </m:r>
                      </m:oMath>
                    </m:oMathPara>
                  </a14:m>
                  <a:endParaRPr lang="en-US" sz="1200" dirty="0">
                    <a:effectLst/>
                    <a:latin typeface="Times New Roman" panose="02020603050405020304" pitchFamily="18" charset="0"/>
                    <a:ea typeface="Times New Roman" panose="02020603050405020304" pitchFamily="18" charset="0"/>
                  </a:endParaRPr>
                </a:p>
              </p:txBody>
            </p:sp>
          </mc:Choice>
          <mc:Fallback xmlns="">
            <p:sp>
              <p:nvSpPr>
                <p:cNvPr id="29" name="Rectangle 28"/>
                <p:cNvSpPr>
                  <a:spLocks noRot="1" noChangeAspect="1" noMove="1" noResize="1" noEditPoints="1" noAdjustHandles="1" noChangeArrowheads="1" noChangeShapeType="1" noTextEdit="1"/>
                </p:cNvSpPr>
                <p:nvPr/>
              </p:nvSpPr>
              <p:spPr>
                <a:xfrm>
                  <a:off x="5655712" y="2670102"/>
                  <a:ext cx="629852" cy="400110"/>
                </a:xfrm>
                <a:prstGeom prst="rect">
                  <a:avLst/>
                </a:prstGeom>
                <a:blipFill>
                  <a:blip r:embed="rId9"/>
                  <a:stretch>
                    <a:fillRect/>
                  </a:stretch>
                </a:blipFill>
                <a:ln>
                  <a:solidFill>
                    <a:sysClr val="windowText" lastClr="00000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TextBox 36"/>
                <p:cNvSpPr txBox="1"/>
                <p:nvPr/>
              </p:nvSpPr>
              <p:spPr>
                <a:xfrm>
                  <a:off x="4420520" y="2511669"/>
                  <a:ext cx="907629" cy="338554"/>
                </a:xfrm>
                <a:prstGeom prst="rect">
                  <a:avLst/>
                </a:prstGeom>
                <a:noFill/>
                <a:ln>
                  <a:noFill/>
                </a:ln>
              </p:spPr>
              <p:txBody>
                <a:bodyPr wrap="square" rtlCol="1">
                  <a:spAutoFit/>
                </a:bodyPr>
                <a:lstStyle/>
                <a:p>
                  <a:pPr marL="0" marR="0">
                    <a:spcBef>
                      <a:spcPts val="0"/>
                    </a:spcBef>
                    <a:spcAft>
                      <a:spcPts val="0"/>
                    </a:spcAft>
                  </a:pPr>
                  <a14:m>
                    <m:oMath xmlns:m="http://schemas.openxmlformats.org/officeDocument/2006/math">
                      <m:r>
                        <a:rPr lang="en-US" sz="1600" b="0" i="1" kern="1200" smtClean="0">
                          <a:solidFill>
                            <a:srgbClr val="000000"/>
                          </a:solidFill>
                          <a:effectLst/>
                          <a:latin typeface="Cambria Math" panose="02040503050406030204" pitchFamily="18" charset="0"/>
                          <a:ea typeface="Cambria Math" panose="02040503050406030204" pitchFamily="18" charset="0"/>
                        </a:rPr>
                        <m:t>𝑦</m:t>
                      </m:r>
                      <m:r>
                        <m:rPr>
                          <m:sty m:val="p"/>
                        </m:rPr>
                        <a:rPr lang="en-US" sz="1600" kern="1200" baseline="-25000">
                          <a:solidFill>
                            <a:srgbClr val="000000"/>
                          </a:solidFill>
                          <a:effectLst/>
                          <a:latin typeface="Cambria Math" panose="02040503050406030204" pitchFamily="18" charset="0"/>
                          <a:ea typeface="Cambria Math" panose="02040503050406030204" pitchFamily="18" charset="0"/>
                        </a:rPr>
                        <m:t>m</m:t>
                      </m:r>
                      <m:r>
                        <a:rPr lang="en-US" sz="1600" i="1" kern="1200" baseline="-25000">
                          <a:solidFill>
                            <a:srgbClr val="000000"/>
                          </a:solidFill>
                          <a:effectLst/>
                          <a:latin typeface="Cambria Math" panose="02040503050406030204" pitchFamily="18" charset="0"/>
                          <a:ea typeface="Cambria Math" panose="02040503050406030204" pitchFamily="18" charset="0"/>
                        </a:rPr>
                        <m:t> </m:t>
                      </m:r>
                    </m:oMath>
                  </a14:m>
                  <a:r>
                    <a:rPr lang="en-US" sz="1600" kern="1200" dirty="0">
                      <a:solidFill>
                        <a:srgbClr val="000000"/>
                      </a:solidFill>
                      <a:effectLst/>
                      <a:latin typeface="Times New Roman" panose="02020603050405020304" pitchFamily="18" charset="0"/>
                      <a:ea typeface="Times New Roman" panose="02020603050405020304" pitchFamily="18" charset="0"/>
                    </a:rPr>
                    <a:t>(s)</a:t>
                  </a:r>
                  <a:endParaRPr lang="en-US" sz="1600" dirty="0">
                    <a:effectLst/>
                    <a:latin typeface="Times New Roman" panose="02020603050405020304" pitchFamily="18" charset="0"/>
                    <a:ea typeface="Times New Roman" panose="02020603050405020304" pitchFamily="18" charset="0"/>
                  </a:endParaRPr>
                </a:p>
              </p:txBody>
            </p:sp>
          </mc:Choice>
          <mc:Fallback xmlns="">
            <p:sp>
              <p:nvSpPr>
                <p:cNvPr id="30" name="TextBox 36"/>
                <p:cNvSpPr txBox="1">
                  <a:spLocks noRot="1" noChangeAspect="1" noMove="1" noResize="1" noEditPoints="1" noAdjustHandles="1" noChangeArrowheads="1" noChangeShapeType="1" noTextEdit="1"/>
                </p:cNvSpPr>
                <p:nvPr/>
              </p:nvSpPr>
              <p:spPr>
                <a:xfrm>
                  <a:off x="4420520" y="2511669"/>
                  <a:ext cx="907629" cy="338554"/>
                </a:xfrm>
                <a:prstGeom prst="rect">
                  <a:avLst/>
                </a:prstGeom>
                <a:blipFill>
                  <a:blip r:embed="rId10"/>
                  <a:stretch>
                    <a:fillRect t="-5357" b="-21429"/>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TextBox 37"/>
                <p:cNvSpPr txBox="1"/>
                <p:nvPr/>
              </p:nvSpPr>
              <p:spPr>
                <a:xfrm>
                  <a:off x="3920587" y="1306557"/>
                  <a:ext cx="594421" cy="369332"/>
                </a:xfrm>
                <a:prstGeom prst="rect">
                  <a:avLst/>
                </a:prstGeom>
                <a:noFill/>
                <a:ln>
                  <a:noFill/>
                </a:ln>
              </p:spPr>
              <p:txBody>
                <a:bodyPr wrap="square" rtlCol="1">
                  <a:spAutoFit/>
                </a:bodyPr>
                <a:lstStyle/>
                <a:p>
                  <a:pPr marL="0" marR="0">
                    <a:spcBef>
                      <a:spcPts val="0"/>
                    </a:spcBef>
                    <a:spcAft>
                      <a:spcPts val="0"/>
                    </a:spcAft>
                  </a:pPr>
                  <a14:m>
                    <m:oMath xmlns:m="http://schemas.openxmlformats.org/officeDocument/2006/math">
                      <m:r>
                        <a:rPr lang="en-US" i="1" kern="1200">
                          <a:solidFill>
                            <a:srgbClr val="000000"/>
                          </a:solidFill>
                          <a:effectLst/>
                          <a:latin typeface="Cambria Math" panose="02040503050406030204" pitchFamily="18" charset="0"/>
                          <a:ea typeface="Cambria Math" panose="02040503050406030204" pitchFamily="18" charset="0"/>
                        </a:rPr>
                        <m:t>𝐸</m:t>
                      </m:r>
                    </m:oMath>
                  </a14:m>
                  <a:r>
                    <a:rPr lang="en-US" kern="1200" dirty="0">
                      <a:solidFill>
                        <a:srgbClr val="000000"/>
                      </a:solidFill>
                      <a:effectLst/>
                      <a:latin typeface="Times New Roman" panose="02020603050405020304" pitchFamily="18" charset="0"/>
                      <a:ea typeface="Times New Roman" panose="02020603050405020304" pitchFamily="18" charset="0"/>
                    </a:rPr>
                    <a:t>(s)</a:t>
                  </a:r>
                  <a:endParaRPr lang="en-US" sz="2400" dirty="0">
                    <a:effectLst/>
                    <a:latin typeface="Times New Roman" panose="02020603050405020304" pitchFamily="18" charset="0"/>
                    <a:ea typeface="Times New Roman" panose="02020603050405020304" pitchFamily="18" charset="0"/>
                  </a:endParaRPr>
                </a:p>
              </p:txBody>
            </p:sp>
          </mc:Choice>
          <mc:Fallback xmlns="">
            <p:sp>
              <p:nvSpPr>
                <p:cNvPr id="31" name="TextBox 37"/>
                <p:cNvSpPr txBox="1">
                  <a:spLocks noRot="1" noChangeAspect="1" noMove="1" noResize="1" noEditPoints="1" noAdjustHandles="1" noChangeArrowheads="1" noChangeShapeType="1" noTextEdit="1"/>
                </p:cNvSpPr>
                <p:nvPr/>
              </p:nvSpPr>
              <p:spPr>
                <a:xfrm>
                  <a:off x="3920587" y="1306557"/>
                  <a:ext cx="594421" cy="369332"/>
                </a:xfrm>
                <a:prstGeom prst="rect">
                  <a:avLst/>
                </a:prstGeom>
                <a:blipFill>
                  <a:blip r:embed="rId11"/>
                  <a:stretch>
                    <a:fillRect t="-8197" r="-7143" b="-24590"/>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 name="TextBox 40"/>
                <p:cNvSpPr txBox="1"/>
                <p:nvPr/>
              </p:nvSpPr>
              <p:spPr>
                <a:xfrm>
                  <a:off x="4413013" y="1661916"/>
                  <a:ext cx="900051" cy="400110"/>
                </a:xfrm>
                <a:prstGeom prst="rect">
                  <a:avLst/>
                </a:prstGeom>
                <a:noFill/>
                <a:ln>
                  <a:solidFill>
                    <a:sysClr val="windowText" lastClr="000000"/>
                  </a:solidFill>
                </a:ln>
              </p:spPr>
              <p:txBody>
                <a:bodyPr wrap="square" rtlCol="0">
                  <a:spAutoFit/>
                </a:bodyPr>
                <a:lstStyle/>
                <a:p>
                  <a:pPr marL="0" marR="0">
                    <a:spcBef>
                      <a:spcPts val="0"/>
                    </a:spcBef>
                    <a:spcAft>
                      <a:spcPts val="0"/>
                    </a:spcAft>
                  </a:pPr>
                  <a14:m>
                    <m:oMathPara xmlns:m="http://schemas.openxmlformats.org/officeDocument/2006/math">
                      <m:oMathParaPr>
                        <m:jc m:val="centerGroup"/>
                      </m:oMathParaPr>
                      <m:oMath xmlns:m="http://schemas.openxmlformats.org/officeDocument/2006/math">
                        <m:r>
                          <a:rPr lang="en-US" sz="2000" b="0" i="1" kern="1200" smtClean="0">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𝐺𝑐</m:t>
                        </m:r>
                      </m:oMath>
                    </m:oMathPara>
                  </a14:m>
                  <a:endParaRPr lang="en-US" sz="2000" dirty="0">
                    <a:effectLst/>
                    <a:latin typeface="Times New Roman" panose="02020603050405020304" pitchFamily="18" charset="0"/>
                    <a:ea typeface="Times New Roman" panose="02020603050405020304" pitchFamily="18" charset="0"/>
                  </a:endParaRPr>
                </a:p>
              </p:txBody>
            </p:sp>
          </mc:Choice>
          <mc:Fallback xmlns="">
            <p:sp>
              <p:nvSpPr>
                <p:cNvPr id="41" name="TextBox 40"/>
                <p:cNvSpPr txBox="1">
                  <a:spLocks noRot="1" noChangeAspect="1" noMove="1" noResize="1" noEditPoints="1" noAdjustHandles="1" noChangeArrowheads="1" noChangeShapeType="1" noTextEdit="1"/>
                </p:cNvSpPr>
                <p:nvPr/>
              </p:nvSpPr>
              <p:spPr>
                <a:xfrm>
                  <a:off x="4413013" y="1661916"/>
                  <a:ext cx="900051" cy="400110"/>
                </a:xfrm>
                <a:prstGeom prst="rect">
                  <a:avLst/>
                </a:prstGeom>
                <a:blipFill>
                  <a:blip r:embed="rId12"/>
                  <a:stretch>
                    <a:fillRect/>
                  </a:stretch>
                </a:blipFill>
                <a:ln>
                  <a:solidFill>
                    <a:sysClr val="windowText" lastClr="000000"/>
                  </a:solidFill>
                </a:ln>
              </p:spPr>
              <p:txBody>
                <a:bodyPr/>
                <a:lstStyle/>
                <a:p>
                  <a:r>
                    <a:rPr lang="en-US">
                      <a:noFill/>
                    </a:rPr>
                    <a:t> </a:t>
                  </a:r>
                </a:p>
              </p:txBody>
            </p:sp>
          </mc:Fallback>
        </mc:AlternateContent>
      </p:grpSp>
      <p:grpSp>
        <p:nvGrpSpPr>
          <p:cNvPr id="82" name="Group 81"/>
          <p:cNvGrpSpPr/>
          <p:nvPr/>
        </p:nvGrpSpPr>
        <p:grpSpPr>
          <a:xfrm>
            <a:off x="2358252" y="3778771"/>
            <a:ext cx="7854622" cy="2557638"/>
            <a:chOff x="2480207" y="4032907"/>
            <a:chExt cx="7854622" cy="2557638"/>
          </a:xfrm>
        </p:grpSpPr>
        <mc:AlternateContent xmlns:mc="http://schemas.openxmlformats.org/markup-compatibility/2006" xmlns:a14="http://schemas.microsoft.com/office/drawing/2010/main">
          <mc:Choice Requires="a14">
            <p:sp>
              <p:nvSpPr>
                <p:cNvPr id="44" name="TextBox 43"/>
                <p:cNvSpPr txBox="1"/>
                <p:nvPr/>
              </p:nvSpPr>
              <p:spPr>
                <a:xfrm>
                  <a:off x="5474606" y="5221492"/>
                  <a:ext cx="900051" cy="400110"/>
                </a:xfrm>
                <a:prstGeom prst="rect">
                  <a:avLst/>
                </a:prstGeom>
                <a:noFill/>
                <a:ln>
                  <a:solidFill>
                    <a:sysClr val="windowText" lastClr="000000"/>
                  </a:solidFill>
                </a:ln>
              </p:spPr>
              <p:txBody>
                <a:bodyPr wrap="square" rtlCol="0">
                  <a:spAutoFit/>
                </a:bodyPr>
                <a:lstStyle/>
                <a:p>
                  <a:pPr marL="0" marR="0">
                    <a:spcBef>
                      <a:spcPts val="0"/>
                    </a:spcBef>
                    <a:spcAft>
                      <a:spcPts val="0"/>
                    </a:spcAft>
                  </a:pPr>
                  <a14:m>
                    <m:oMathPara xmlns:m="http://schemas.openxmlformats.org/officeDocument/2006/math">
                      <m:oMathParaPr>
                        <m:jc m:val="centerGroup"/>
                      </m:oMathParaPr>
                      <m:oMath xmlns:m="http://schemas.openxmlformats.org/officeDocument/2006/math">
                        <m:r>
                          <a:rPr lang="en-US" sz="2000" b="0" i="1" kern="1200" smtClean="0">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𝐺𝑣</m:t>
                        </m:r>
                      </m:oMath>
                    </m:oMathPara>
                  </a14:m>
                  <a:endParaRPr lang="en-US" sz="2000" dirty="0">
                    <a:effectLst/>
                    <a:latin typeface="Times New Roman" panose="02020603050405020304" pitchFamily="18" charset="0"/>
                    <a:ea typeface="Times New Roman" panose="02020603050405020304" pitchFamily="18" charset="0"/>
                  </a:endParaRPr>
                </a:p>
              </p:txBody>
            </p:sp>
          </mc:Choice>
          <mc:Fallback xmlns="">
            <p:sp>
              <p:nvSpPr>
                <p:cNvPr id="44" name="TextBox 43"/>
                <p:cNvSpPr txBox="1">
                  <a:spLocks noRot="1" noChangeAspect="1" noMove="1" noResize="1" noEditPoints="1" noAdjustHandles="1" noChangeArrowheads="1" noChangeShapeType="1" noTextEdit="1"/>
                </p:cNvSpPr>
                <p:nvPr/>
              </p:nvSpPr>
              <p:spPr>
                <a:xfrm>
                  <a:off x="5474606" y="5221492"/>
                  <a:ext cx="900051" cy="400110"/>
                </a:xfrm>
                <a:prstGeom prst="rect">
                  <a:avLst/>
                </a:prstGeom>
                <a:blipFill>
                  <a:blip r:embed="rId13"/>
                  <a:stretch>
                    <a:fillRect/>
                  </a:stretch>
                </a:blipFill>
                <a:ln>
                  <a:solidFill>
                    <a:sysClr val="windowText" lastClr="000000"/>
                  </a:solidFill>
                </a:ln>
              </p:spPr>
              <p:txBody>
                <a:bodyPr/>
                <a:lstStyle/>
                <a:p>
                  <a:r>
                    <a:rPr lang="en-US">
                      <a:noFill/>
                    </a:rPr>
                    <a:t> </a:t>
                  </a:r>
                </a:p>
              </p:txBody>
            </p:sp>
          </mc:Fallback>
        </mc:AlternateContent>
        <p:grpSp>
          <p:nvGrpSpPr>
            <p:cNvPr id="45" name="Group 44"/>
            <p:cNvGrpSpPr/>
            <p:nvPr/>
          </p:nvGrpSpPr>
          <p:grpSpPr>
            <a:xfrm>
              <a:off x="3482431" y="5156302"/>
              <a:ext cx="457515" cy="492477"/>
              <a:chOff x="755873" y="859698"/>
              <a:chExt cx="345056" cy="310740"/>
            </a:xfrm>
          </p:grpSpPr>
          <p:sp>
            <p:nvSpPr>
              <p:cNvPr id="75" name="Oval 74"/>
              <p:cNvSpPr/>
              <p:nvPr/>
            </p:nvSpPr>
            <p:spPr>
              <a:xfrm>
                <a:off x="755873" y="859887"/>
                <a:ext cx="345056" cy="310551"/>
              </a:xfrm>
              <a:prstGeom prst="ellipse">
                <a:avLst/>
              </a:prstGeom>
              <a:solidFill>
                <a:sysClr val="window" lastClr="FFFFFF"/>
              </a:solid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76" name="TextBox 32"/>
              <p:cNvSpPr txBox="1"/>
              <p:nvPr/>
            </p:nvSpPr>
            <p:spPr>
              <a:xfrm>
                <a:off x="813364" y="859698"/>
                <a:ext cx="229870" cy="233039"/>
              </a:xfrm>
              <a:prstGeom prst="rect">
                <a:avLst/>
              </a:prstGeom>
              <a:noFill/>
            </p:spPr>
            <p:txBody>
              <a:bodyPr wrap="square" rtlCol="0">
                <a:spAutoFit/>
              </a:bodyPr>
              <a:lstStyle/>
              <a:p>
                <a:pPr marL="0" marR="0">
                  <a:spcBef>
                    <a:spcPts val="0"/>
                  </a:spcBef>
                  <a:spcAft>
                    <a:spcPts val="0"/>
                  </a:spcAft>
                </a:pPr>
                <a:r>
                  <a:rPr lang="en-US"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a:t>
                </a:r>
                <a:endParaRPr lang="en-US" sz="2400" dirty="0">
                  <a:effectLst/>
                  <a:latin typeface="Times New Roman" panose="02020603050405020304" pitchFamily="18" charset="0"/>
                  <a:ea typeface="Times New Roman" panose="02020603050405020304" pitchFamily="18" charset="0"/>
                </a:endParaRPr>
              </a:p>
            </p:txBody>
          </p:sp>
        </p:grpSp>
        <p:grpSp>
          <p:nvGrpSpPr>
            <p:cNvPr id="46" name="Group 45"/>
            <p:cNvGrpSpPr/>
            <p:nvPr/>
          </p:nvGrpSpPr>
          <p:grpSpPr>
            <a:xfrm>
              <a:off x="6993107" y="5156545"/>
              <a:ext cx="613319" cy="595863"/>
              <a:chOff x="4163308" y="859698"/>
              <a:chExt cx="345056" cy="310740"/>
            </a:xfrm>
          </p:grpSpPr>
          <p:sp>
            <p:nvSpPr>
              <p:cNvPr id="73" name="Oval 72"/>
              <p:cNvSpPr/>
              <p:nvPr/>
            </p:nvSpPr>
            <p:spPr>
              <a:xfrm>
                <a:off x="4163308" y="859887"/>
                <a:ext cx="345056" cy="310551"/>
              </a:xfrm>
              <a:prstGeom prst="ellipse">
                <a:avLst/>
              </a:prstGeom>
              <a:solidFill>
                <a:sysClr val="window" lastClr="FFFFFF"/>
              </a:solid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74" name="TextBox 30"/>
              <p:cNvSpPr txBox="1"/>
              <p:nvPr/>
            </p:nvSpPr>
            <p:spPr>
              <a:xfrm>
                <a:off x="4220718" y="859698"/>
                <a:ext cx="229870" cy="252459"/>
              </a:xfrm>
              <a:prstGeom prst="rect">
                <a:avLst/>
              </a:prstGeom>
              <a:noFill/>
            </p:spPr>
            <p:txBody>
              <a:bodyPr wrap="square" rtlCol="0">
                <a:spAutoFit/>
              </a:bodyPr>
              <a:lstStyle/>
              <a:p>
                <a:pPr marL="0" marR="0">
                  <a:spcBef>
                    <a:spcPts val="0"/>
                  </a:spcBef>
                  <a:spcAft>
                    <a:spcPts val="0"/>
                  </a:spcAft>
                </a:pPr>
                <a:r>
                  <a:rPr lang="en-US" sz="20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a:t>
                </a:r>
                <a:endParaRPr lang="en-US" sz="2800" dirty="0">
                  <a:effectLst/>
                  <a:latin typeface="Times New Roman" panose="02020603050405020304" pitchFamily="18" charset="0"/>
                  <a:ea typeface="Times New Roman" panose="02020603050405020304" pitchFamily="18" charset="0"/>
                </a:endParaRPr>
              </a:p>
            </p:txBody>
          </p:sp>
        </p:grpSp>
        <p:cxnSp>
          <p:nvCxnSpPr>
            <p:cNvPr id="47" name="Straight Arrow Connector 46"/>
            <p:cNvCxnSpPr/>
            <p:nvPr/>
          </p:nvCxnSpPr>
          <p:spPr>
            <a:xfrm>
              <a:off x="5140475" y="5402689"/>
              <a:ext cx="334131" cy="0"/>
            </a:xfrm>
            <a:prstGeom prst="straightConnector1">
              <a:avLst/>
            </a:prstGeom>
            <a:noFill/>
            <a:ln w="12700" cap="flat" cmpd="sng" algn="ctr">
              <a:solidFill>
                <a:sysClr val="windowText" lastClr="000000"/>
              </a:solidFill>
              <a:prstDash val="solid"/>
              <a:miter lim="800000"/>
              <a:tailEnd type="triangle"/>
            </a:ln>
            <a:effectLst/>
          </p:spPr>
        </p:cxnSp>
        <p:cxnSp>
          <p:nvCxnSpPr>
            <p:cNvPr id="48" name="Straight Arrow Connector 47"/>
            <p:cNvCxnSpPr/>
            <p:nvPr/>
          </p:nvCxnSpPr>
          <p:spPr>
            <a:xfrm>
              <a:off x="6392204" y="5458767"/>
              <a:ext cx="588091" cy="0"/>
            </a:xfrm>
            <a:prstGeom prst="straightConnector1">
              <a:avLst/>
            </a:prstGeom>
            <a:noFill/>
            <a:ln w="12700" cap="flat" cmpd="sng" algn="ctr">
              <a:solidFill>
                <a:sysClr val="windowText" lastClr="000000"/>
              </a:solidFill>
              <a:prstDash val="solid"/>
              <a:miter lim="800000"/>
              <a:tailEnd type="triangle"/>
            </a:ln>
            <a:effectLst/>
          </p:spPr>
        </p:cxnSp>
        <p:cxnSp>
          <p:nvCxnSpPr>
            <p:cNvPr id="49" name="Straight Arrow Connector 48"/>
            <p:cNvCxnSpPr/>
            <p:nvPr/>
          </p:nvCxnSpPr>
          <p:spPr>
            <a:xfrm>
              <a:off x="3947122" y="5402689"/>
              <a:ext cx="286398" cy="0"/>
            </a:xfrm>
            <a:prstGeom prst="straightConnector1">
              <a:avLst/>
            </a:prstGeom>
            <a:noFill/>
            <a:ln w="12700" cap="flat" cmpd="sng" algn="ctr">
              <a:solidFill>
                <a:sysClr val="windowText" lastClr="000000"/>
              </a:solidFill>
              <a:prstDash val="solid"/>
              <a:miter lim="800000"/>
              <a:tailEnd type="triangle"/>
            </a:ln>
            <a:effectLst/>
          </p:spPr>
        </p:cxnSp>
        <p:cxnSp>
          <p:nvCxnSpPr>
            <p:cNvPr id="50" name="Straight Arrow Connector 49"/>
            <p:cNvCxnSpPr/>
            <p:nvPr/>
          </p:nvCxnSpPr>
          <p:spPr>
            <a:xfrm>
              <a:off x="7631345" y="5442230"/>
              <a:ext cx="334131" cy="0"/>
            </a:xfrm>
            <a:prstGeom prst="straightConnector1">
              <a:avLst/>
            </a:prstGeom>
            <a:noFill/>
            <a:ln w="12700" cap="flat" cmpd="sng" algn="ctr">
              <a:solidFill>
                <a:sysClr val="windowText" lastClr="000000"/>
              </a:solidFill>
              <a:prstDash val="solid"/>
              <a:miter lim="800000"/>
              <a:tailEnd type="triangle"/>
            </a:ln>
            <a:effectLst/>
          </p:spPr>
        </p:cxnSp>
        <p:cxnSp>
          <p:nvCxnSpPr>
            <p:cNvPr id="51" name="Straight Connector 50"/>
            <p:cNvCxnSpPr/>
            <p:nvPr/>
          </p:nvCxnSpPr>
          <p:spPr>
            <a:xfrm flipH="1" flipV="1">
              <a:off x="3674742" y="6385719"/>
              <a:ext cx="1813853" cy="0"/>
            </a:xfrm>
            <a:prstGeom prst="line">
              <a:avLst/>
            </a:prstGeom>
            <a:noFill/>
            <a:ln w="12700" cap="flat" cmpd="sng" algn="ctr">
              <a:solidFill>
                <a:sysClr val="windowText" lastClr="000000"/>
              </a:solidFill>
              <a:prstDash val="solid"/>
              <a:miter lim="800000"/>
            </a:ln>
            <a:effectLst/>
          </p:spPr>
        </p:cxnSp>
        <p:cxnSp>
          <p:nvCxnSpPr>
            <p:cNvPr id="52" name="Straight Arrow Connector 51"/>
            <p:cNvCxnSpPr/>
            <p:nvPr/>
          </p:nvCxnSpPr>
          <p:spPr>
            <a:xfrm flipH="1">
              <a:off x="6113651" y="6385719"/>
              <a:ext cx="3035387" cy="0"/>
            </a:xfrm>
            <a:prstGeom prst="straightConnector1">
              <a:avLst/>
            </a:prstGeom>
            <a:noFill/>
            <a:ln w="12700" cap="flat" cmpd="sng" algn="ctr">
              <a:solidFill>
                <a:sysClr val="windowText" lastClr="000000"/>
              </a:solidFill>
              <a:prstDash val="solid"/>
              <a:miter lim="800000"/>
              <a:tailEnd type="triangle"/>
            </a:ln>
            <a:effectLst/>
          </p:spPr>
        </p:cxnSp>
        <p:cxnSp>
          <p:nvCxnSpPr>
            <p:cNvPr id="53" name="Straight Connector 52"/>
            <p:cNvCxnSpPr/>
            <p:nvPr/>
          </p:nvCxnSpPr>
          <p:spPr>
            <a:xfrm>
              <a:off x="9168507" y="5421547"/>
              <a:ext cx="0" cy="1005840"/>
            </a:xfrm>
            <a:prstGeom prst="line">
              <a:avLst/>
            </a:prstGeom>
            <a:noFill/>
            <a:ln w="12700" cap="flat" cmpd="sng" algn="ctr">
              <a:solidFill>
                <a:sysClr val="windowText" lastClr="000000"/>
              </a:solidFill>
              <a:prstDash val="solid"/>
              <a:miter lim="800000"/>
            </a:ln>
            <a:effectLst/>
          </p:spPr>
        </p:cxnSp>
        <p:cxnSp>
          <p:nvCxnSpPr>
            <p:cNvPr id="55" name="Straight Arrow Connector 54"/>
            <p:cNvCxnSpPr/>
            <p:nvPr/>
          </p:nvCxnSpPr>
          <p:spPr>
            <a:xfrm>
              <a:off x="7299441" y="4544774"/>
              <a:ext cx="0" cy="606397"/>
            </a:xfrm>
            <a:prstGeom prst="straightConnector1">
              <a:avLst/>
            </a:prstGeom>
            <a:noFill/>
            <a:ln w="12700" cap="flat" cmpd="sng" algn="ctr">
              <a:solidFill>
                <a:sysClr val="windowText" lastClr="000000"/>
              </a:solidFill>
              <a:prstDash val="solid"/>
              <a:miter lim="800000"/>
              <a:tailEnd type="triangle"/>
            </a:ln>
            <a:effectLst/>
          </p:spPr>
        </p:cxnSp>
        <p:cxnSp>
          <p:nvCxnSpPr>
            <p:cNvPr id="56" name="Straight Arrow Connector 55"/>
            <p:cNvCxnSpPr/>
            <p:nvPr/>
          </p:nvCxnSpPr>
          <p:spPr>
            <a:xfrm>
              <a:off x="8929842" y="5380194"/>
              <a:ext cx="477330" cy="0"/>
            </a:xfrm>
            <a:prstGeom prst="straightConnector1">
              <a:avLst/>
            </a:prstGeom>
            <a:noFill/>
            <a:ln w="12700" cap="flat" cmpd="sng" algn="ctr">
              <a:solidFill>
                <a:sysClr val="windowText" lastClr="000000"/>
              </a:solidFill>
              <a:prstDash val="solid"/>
              <a:miter lim="800000"/>
              <a:tailEnd type="triangle"/>
            </a:ln>
            <a:effectLst/>
          </p:spPr>
        </p:cxnSp>
        <p:cxnSp>
          <p:nvCxnSpPr>
            <p:cNvPr id="58" name="Straight Arrow Connector 57"/>
            <p:cNvCxnSpPr/>
            <p:nvPr/>
          </p:nvCxnSpPr>
          <p:spPr>
            <a:xfrm rot="16200000" flipV="1">
              <a:off x="3303886" y="6019634"/>
              <a:ext cx="741711" cy="0"/>
            </a:xfrm>
            <a:prstGeom prst="straightConnector1">
              <a:avLst/>
            </a:prstGeom>
            <a:noFill/>
            <a:ln w="12700" cap="flat" cmpd="sng" algn="ctr">
              <a:solidFill>
                <a:sysClr val="windowText" lastClr="000000"/>
              </a:solidFill>
              <a:prstDash val="solid"/>
              <a:miter lim="800000"/>
              <a:tailEnd type="triangle"/>
            </a:ln>
            <a:effectLst/>
          </p:spPr>
        </p:cxnSp>
        <p:pic>
          <p:nvPicPr>
            <p:cNvPr id="59" name="Picture 58"/>
            <p:cNvPicPr>
              <a:picLocks noChangeAspect="1"/>
            </p:cNvPicPr>
            <p:nvPr/>
          </p:nvPicPr>
          <p:blipFill>
            <a:blip r:embed="rId3"/>
            <a:stretch>
              <a:fillRect/>
            </a:stretch>
          </p:blipFill>
          <p:spPr>
            <a:xfrm>
              <a:off x="2862861" y="5276326"/>
              <a:ext cx="727514" cy="251215"/>
            </a:xfrm>
            <a:prstGeom prst="rect">
              <a:avLst/>
            </a:prstGeom>
          </p:spPr>
        </p:pic>
        <p:sp>
          <p:nvSpPr>
            <p:cNvPr id="62" name="TextBox 22"/>
            <p:cNvSpPr txBox="1"/>
            <p:nvPr/>
          </p:nvSpPr>
          <p:spPr>
            <a:xfrm>
              <a:off x="3181665" y="4800853"/>
              <a:ext cx="293843" cy="503732"/>
            </a:xfrm>
            <a:prstGeom prst="rect">
              <a:avLst/>
            </a:prstGeom>
            <a:noFill/>
          </p:spPr>
          <p:txBody>
            <a:bodyPr wrap="square" rtlCol="0">
              <a:spAutoFit/>
            </a:bodyPr>
            <a:lstStyle/>
            <a:p>
              <a:pPr marL="0" marR="0">
                <a:spcBef>
                  <a:spcPts val="0"/>
                </a:spcBef>
                <a:spcAft>
                  <a:spcPts val="0"/>
                </a:spcAft>
              </a:pPr>
              <a:r>
                <a:rPr lang="en-US" sz="1800"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a:t>
              </a:r>
              <a:endParaRPr lang="en-US" sz="1200">
                <a:effectLst/>
                <a:latin typeface="Times New Roman" panose="02020603050405020304" pitchFamily="18" charset="0"/>
                <a:ea typeface="Times New Roman" panose="02020603050405020304" pitchFamily="18" charset="0"/>
              </a:endParaRPr>
            </a:p>
          </p:txBody>
        </p:sp>
        <p:sp>
          <p:nvSpPr>
            <p:cNvPr id="63" name="TextBox 23"/>
            <p:cNvSpPr txBox="1"/>
            <p:nvPr/>
          </p:nvSpPr>
          <p:spPr>
            <a:xfrm>
              <a:off x="3272493" y="5363562"/>
              <a:ext cx="293843" cy="503732"/>
            </a:xfrm>
            <a:prstGeom prst="rect">
              <a:avLst/>
            </a:prstGeom>
            <a:noFill/>
          </p:spPr>
          <p:txBody>
            <a:bodyPr wrap="square" rtlCol="0">
              <a:spAutoFit/>
            </a:bodyPr>
            <a:lstStyle/>
            <a:p>
              <a:pPr marL="0" marR="0">
                <a:spcBef>
                  <a:spcPts val="0"/>
                </a:spcBef>
                <a:spcAft>
                  <a:spcPts val="0"/>
                </a:spcAft>
              </a:pPr>
              <a:r>
                <a:rPr lang="en-US" sz="1800"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_</a:t>
              </a:r>
              <a:endParaRPr lang="en-US" sz="1200">
                <a:effectLst/>
                <a:latin typeface="Times New Roman" panose="02020603050405020304" pitchFamily="18" charset="0"/>
                <a:ea typeface="Times New Roman" panose="02020603050405020304" pitchFamily="18" charset="0"/>
              </a:endParaRPr>
            </a:p>
          </p:txBody>
        </p:sp>
        <mc:AlternateContent xmlns:mc="http://schemas.openxmlformats.org/markup-compatibility/2006" xmlns:a14="http://schemas.microsoft.com/office/drawing/2010/main">
          <mc:Choice Requires="a14">
            <p:sp>
              <p:nvSpPr>
                <p:cNvPr id="64" name="TextBox 24"/>
                <p:cNvSpPr txBox="1"/>
                <p:nvPr/>
              </p:nvSpPr>
              <p:spPr>
                <a:xfrm>
                  <a:off x="6993107" y="4032907"/>
                  <a:ext cx="780494" cy="400110"/>
                </a:xfrm>
                <a:prstGeom prst="rect">
                  <a:avLst/>
                </a:prstGeom>
                <a:noFill/>
                <a:ln>
                  <a:noFill/>
                </a:ln>
              </p:spPr>
              <p:txBody>
                <a:bodyPr wrap="square" rtlCol="1">
                  <a:spAutoFit/>
                </a:bodyPr>
                <a:lstStyle/>
                <a:p>
                  <a:pPr marL="0" marR="0">
                    <a:spcBef>
                      <a:spcPts val="0"/>
                    </a:spcBef>
                    <a:spcAft>
                      <a:spcPts val="0"/>
                    </a:spcAft>
                  </a:pPr>
                  <a14:m>
                    <m:oMath xmlns:m="http://schemas.openxmlformats.org/officeDocument/2006/math">
                      <m:r>
                        <a:rPr lang="en-US" sz="2000" b="0" i="1" kern="1200" smtClean="0">
                          <a:solidFill>
                            <a:srgbClr val="000000"/>
                          </a:solidFill>
                          <a:effectLst/>
                          <a:latin typeface="Cambria Math" panose="02040503050406030204" pitchFamily="18" charset="0"/>
                          <a:ea typeface="Cambria Math" panose="02040503050406030204" pitchFamily="18" charset="0"/>
                        </a:rPr>
                        <m:t>𝑥</m:t>
                      </m:r>
                      <m:r>
                        <m:rPr>
                          <m:sty m:val="p"/>
                        </m:rPr>
                        <a:rPr lang="en-US" sz="2000" kern="1200" baseline="-25000">
                          <a:solidFill>
                            <a:srgbClr val="000000"/>
                          </a:solidFill>
                          <a:effectLst/>
                          <a:latin typeface="Cambria Math" panose="02040503050406030204" pitchFamily="18" charset="0"/>
                          <a:ea typeface="Cambria Math" panose="02040503050406030204" pitchFamily="18" charset="0"/>
                        </a:rPr>
                        <m:t>i</m:t>
                      </m:r>
                      <m:r>
                        <a:rPr lang="en-US" sz="2000" i="1" kern="1200" baseline="-25000">
                          <a:solidFill>
                            <a:srgbClr val="000000"/>
                          </a:solidFill>
                          <a:effectLst/>
                          <a:latin typeface="Cambria Math" panose="02040503050406030204" pitchFamily="18" charset="0"/>
                          <a:ea typeface="Cambria Math" panose="02040503050406030204" pitchFamily="18" charset="0"/>
                        </a:rPr>
                        <m:t> </m:t>
                      </m:r>
                    </m:oMath>
                  </a14:m>
                  <a:r>
                    <a:rPr lang="en-US" sz="2000" kern="1200" dirty="0">
                      <a:solidFill>
                        <a:srgbClr val="000000"/>
                      </a:solidFill>
                      <a:effectLst/>
                      <a:latin typeface="Times New Roman" panose="02020603050405020304" pitchFamily="18" charset="0"/>
                      <a:ea typeface="Times New Roman" panose="02020603050405020304" pitchFamily="18" charset="0"/>
                    </a:rPr>
                    <a:t>(s)</a:t>
                  </a:r>
                  <a:endParaRPr lang="en-US" sz="2000" dirty="0">
                    <a:effectLst/>
                    <a:latin typeface="Times New Roman" panose="02020603050405020304" pitchFamily="18" charset="0"/>
                    <a:ea typeface="Times New Roman" panose="02020603050405020304" pitchFamily="18" charset="0"/>
                  </a:endParaRPr>
                </a:p>
              </p:txBody>
            </p:sp>
          </mc:Choice>
          <mc:Fallback xmlns="">
            <p:sp>
              <p:nvSpPr>
                <p:cNvPr id="64" name="TextBox 24"/>
                <p:cNvSpPr txBox="1">
                  <a:spLocks noRot="1" noChangeAspect="1" noMove="1" noResize="1" noEditPoints="1" noAdjustHandles="1" noChangeArrowheads="1" noChangeShapeType="1" noTextEdit="1"/>
                </p:cNvSpPr>
                <p:nvPr/>
              </p:nvSpPr>
              <p:spPr>
                <a:xfrm>
                  <a:off x="6993107" y="4032907"/>
                  <a:ext cx="780494" cy="400110"/>
                </a:xfrm>
                <a:prstGeom prst="rect">
                  <a:avLst/>
                </a:prstGeom>
                <a:blipFill>
                  <a:blip r:embed="rId14"/>
                  <a:stretch>
                    <a:fillRect t="-9091" b="-25758"/>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5" name="TextBox 25"/>
                <p:cNvSpPr txBox="1"/>
                <p:nvPr/>
              </p:nvSpPr>
              <p:spPr>
                <a:xfrm>
                  <a:off x="9555177" y="5133128"/>
                  <a:ext cx="779652" cy="494131"/>
                </a:xfrm>
                <a:prstGeom prst="rect">
                  <a:avLst/>
                </a:prstGeom>
                <a:noFill/>
                <a:ln>
                  <a:noFill/>
                </a:ln>
              </p:spPr>
              <p:txBody>
                <a:bodyPr wrap="square" rtlCol="1">
                  <a:noAutofit/>
                </a:bodyPr>
                <a:lstStyle/>
                <a:p>
                  <a:pPr marL="0" marR="0">
                    <a:spcBef>
                      <a:spcPts val="0"/>
                    </a:spcBef>
                    <a:spcAft>
                      <a:spcPts val="0"/>
                    </a:spcAft>
                  </a:pPr>
                  <a14:m>
                    <m:oMath xmlns:m="http://schemas.openxmlformats.org/officeDocument/2006/math">
                      <m:r>
                        <a:rPr lang="en-US" sz="2000" b="0" i="1" kern="1200" smtClean="0">
                          <a:solidFill>
                            <a:srgbClr val="000000"/>
                          </a:solidFill>
                          <a:effectLst/>
                          <a:latin typeface="Cambria Math" panose="02040503050406030204" pitchFamily="18" charset="0"/>
                          <a:ea typeface="Cambria Math" panose="02040503050406030204" pitchFamily="18" charset="0"/>
                        </a:rPr>
                        <m:t>𝑦</m:t>
                      </m:r>
                      <m:r>
                        <a:rPr lang="en-US" sz="2000" i="1" kern="1200" baseline="-25000">
                          <a:solidFill>
                            <a:srgbClr val="000000"/>
                          </a:solidFill>
                          <a:effectLst/>
                          <a:latin typeface="Cambria Math" panose="02040503050406030204" pitchFamily="18" charset="0"/>
                          <a:ea typeface="Cambria Math" panose="02040503050406030204" pitchFamily="18" charset="0"/>
                        </a:rPr>
                        <m:t> </m:t>
                      </m:r>
                    </m:oMath>
                  </a14:m>
                  <a:r>
                    <a:rPr lang="en-US" sz="2000" kern="1200" dirty="0">
                      <a:solidFill>
                        <a:srgbClr val="000000"/>
                      </a:solidFill>
                      <a:effectLst/>
                      <a:latin typeface="Times New Roman" panose="02020603050405020304" pitchFamily="18" charset="0"/>
                      <a:ea typeface="Times New Roman" panose="02020603050405020304" pitchFamily="18" charset="0"/>
                    </a:rPr>
                    <a:t>(s)</a:t>
                  </a:r>
                  <a:endParaRPr lang="en-US" sz="2000" dirty="0">
                    <a:effectLst/>
                    <a:latin typeface="Times New Roman" panose="02020603050405020304" pitchFamily="18" charset="0"/>
                    <a:ea typeface="Times New Roman" panose="02020603050405020304" pitchFamily="18" charset="0"/>
                  </a:endParaRPr>
                </a:p>
              </p:txBody>
            </p:sp>
          </mc:Choice>
          <mc:Fallback xmlns="">
            <p:sp>
              <p:nvSpPr>
                <p:cNvPr id="65" name="TextBox 25"/>
                <p:cNvSpPr txBox="1">
                  <a:spLocks noRot="1" noChangeAspect="1" noMove="1" noResize="1" noEditPoints="1" noAdjustHandles="1" noChangeArrowheads="1" noChangeShapeType="1" noTextEdit="1"/>
                </p:cNvSpPr>
                <p:nvPr/>
              </p:nvSpPr>
              <p:spPr>
                <a:xfrm>
                  <a:off x="9555177" y="5133128"/>
                  <a:ext cx="779652" cy="494131"/>
                </a:xfrm>
                <a:prstGeom prst="rect">
                  <a:avLst/>
                </a:prstGeom>
                <a:blipFill>
                  <a:blip r:embed="rId15"/>
                  <a:stretch>
                    <a:fillRect t="-6173" b="-2469"/>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6" name="TextBox 26"/>
                <p:cNvSpPr txBox="1"/>
                <p:nvPr/>
              </p:nvSpPr>
              <p:spPr>
                <a:xfrm>
                  <a:off x="2480207" y="4924657"/>
                  <a:ext cx="887422" cy="369332"/>
                </a:xfrm>
                <a:prstGeom prst="rect">
                  <a:avLst/>
                </a:prstGeom>
                <a:noFill/>
                <a:ln>
                  <a:noFill/>
                </a:ln>
              </p:spPr>
              <p:txBody>
                <a:bodyPr wrap="square" rtlCol="1">
                  <a:spAutoFit/>
                </a:bodyPr>
                <a:lstStyle/>
                <a:p>
                  <a:pPr marL="0" marR="0">
                    <a:spcBef>
                      <a:spcPts val="0"/>
                    </a:spcBef>
                    <a:spcAft>
                      <a:spcPts val="0"/>
                    </a:spcAft>
                  </a:pPr>
                  <a14:m>
                    <m:oMath xmlns:m="http://schemas.openxmlformats.org/officeDocument/2006/math">
                      <m:r>
                        <a:rPr lang="en-US" b="0" i="1" kern="1200" smtClean="0">
                          <a:solidFill>
                            <a:srgbClr val="000000"/>
                          </a:solidFill>
                          <a:effectLst/>
                          <a:latin typeface="Cambria Math" panose="02040503050406030204" pitchFamily="18" charset="0"/>
                          <a:ea typeface="Cambria Math" panose="02040503050406030204" pitchFamily="18" charset="0"/>
                        </a:rPr>
                        <m:t>𝑦</m:t>
                      </m:r>
                      <m:r>
                        <m:rPr>
                          <m:sty m:val="p"/>
                        </m:rPr>
                        <a:rPr lang="en-US" kern="1200" baseline="-25000">
                          <a:solidFill>
                            <a:srgbClr val="000000"/>
                          </a:solidFill>
                          <a:effectLst/>
                          <a:latin typeface="Cambria Math" panose="02040503050406030204" pitchFamily="18" charset="0"/>
                          <a:ea typeface="Cambria Math" panose="02040503050406030204" pitchFamily="18" charset="0"/>
                        </a:rPr>
                        <m:t>sp</m:t>
                      </m:r>
                      <m:r>
                        <a:rPr lang="en-US" i="1" kern="1200" baseline="-25000">
                          <a:solidFill>
                            <a:srgbClr val="000000"/>
                          </a:solidFill>
                          <a:effectLst/>
                          <a:latin typeface="Cambria Math" panose="02040503050406030204" pitchFamily="18" charset="0"/>
                          <a:ea typeface="Cambria Math" panose="02040503050406030204" pitchFamily="18" charset="0"/>
                        </a:rPr>
                        <m:t> </m:t>
                      </m:r>
                    </m:oMath>
                  </a14:m>
                  <a:r>
                    <a:rPr lang="en-US" kern="1200" dirty="0">
                      <a:solidFill>
                        <a:srgbClr val="000000"/>
                      </a:solidFill>
                      <a:effectLst/>
                      <a:latin typeface="Times New Roman" panose="02020603050405020304" pitchFamily="18" charset="0"/>
                      <a:ea typeface="Times New Roman" panose="02020603050405020304" pitchFamily="18" charset="0"/>
                    </a:rPr>
                    <a:t>(s)</a:t>
                  </a:r>
                  <a:endParaRPr lang="en-US" dirty="0">
                    <a:effectLst/>
                    <a:latin typeface="Times New Roman" panose="02020603050405020304" pitchFamily="18" charset="0"/>
                    <a:ea typeface="Times New Roman" panose="02020603050405020304" pitchFamily="18" charset="0"/>
                  </a:endParaRPr>
                </a:p>
              </p:txBody>
            </p:sp>
          </mc:Choice>
          <mc:Fallback xmlns="">
            <p:sp>
              <p:nvSpPr>
                <p:cNvPr id="66" name="TextBox 26"/>
                <p:cNvSpPr txBox="1">
                  <a:spLocks noRot="1" noChangeAspect="1" noMove="1" noResize="1" noEditPoints="1" noAdjustHandles="1" noChangeArrowheads="1" noChangeShapeType="1" noTextEdit="1"/>
                </p:cNvSpPr>
                <p:nvPr/>
              </p:nvSpPr>
              <p:spPr>
                <a:xfrm>
                  <a:off x="2480207" y="4924657"/>
                  <a:ext cx="887422" cy="369332"/>
                </a:xfrm>
                <a:prstGeom prst="rect">
                  <a:avLst/>
                </a:prstGeom>
                <a:blipFill>
                  <a:blip r:embed="rId16"/>
                  <a:stretch>
                    <a:fillRect t="-8197" b="-24590"/>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7" name="Rectangle 66"/>
                <p:cNvSpPr/>
                <p:nvPr/>
              </p:nvSpPr>
              <p:spPr>
                <a:xfrm>
                  <a:off x="7965476" y="5061701"/>
                  <a:ext cx="964366" cy="675698"/>
                </a:xfrm>
                <a:prstGeom prst="rect">
                  <a:avLst/>
                </a:prstGeom>
                <a:ln>
                  <a:solidFill>
                    <a:sysClr val="windowText" lastClr="000000"/>
                  </a:solidFill>
                </a:ln>
              </p:spPr>
              <p:txBody>
                <a:bodyPr wrap="none">
                  <a:spAutoFit/>
                </a:bodyPr>
                <a:lstStyle/>
                <a:p>
                  <a:pPr marL="0" marR="0">
                    <a:spcBef>
                      <a:spcPts val="0"/>
                    </a:spcBef>
                    <a:spcAft>
                      <a:spcPts val="0"/>
                    </a:spcAft>
                  </a:pPr>
                  <a14:m>
                    <m:oMathPara xmlns:m="http://schemas.openxmlformats.org/officeDocument/2006/math">
                      <m:oMathParaPr>
                        <m:jc m:val="centerGroup"/>
                      </m:oMathParaPr>
                      <m:oMath xmlns:m="http://schemas.openxmlformats.org/officeDocument/2006/math">
                        <m:f>
                          <m:fPr>
                            <m:ctrlPr>
                              <a:rPr lang="en-US" sz="2000" i="1" kern="1200" smtClean="0">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ctrlPr>
                          </m:fPr>
                          <m:num>
                            <m:r>
                              <a:rPr lang="en-US" sz="2000" i="1" kern="1200">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 1</m:t>
                            </m:r>
                          </m:num>
                          <m:den>
                            <m:r>
                              <a:rPr lang="en-US" sz="2000" b="0" i="1" kern="1200" smtClean="0">
                                <a:solidFill>
                                  <a:srgbClr val="000000"/>
                                </a:solidFill>
                                <a:effectLst/>
                                <a:latin typeface="Cambria Math" panose="02040503050406030204" pitchFamily="18" charset="0"/>
                                <a:ea typeface="Cambria Math" panose="02040503050406030204" pitchFamily="18" charset="0"/>
                                <a:cs typeface="Arial" panose="020B0604020202020204" pitchFamily="34" charset="0"/>
                              </a:rPr>
                              <m:t>2</m:t>
                            </m:r>
                            <m:r>
                              <a:rPr lang="en-US" sz="2000" i="1" kern="1200">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𝑠</m:t>
                            </m:r>
                            <m:r>
                              <a:rPr lang="en-US" sz="2000" kern="1200">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+1</m:t>
                            </m:r>
                          </m:den>
                        </m:f>
                      </m:oMath>
                    </m:oMathPara>
                  </a14:m>
                  <a:endParaRPr lang="en-US" sz="1200" dirty="0">
                    <a:effectLst/>
                    <a:latin typeface="Times New Roman" panose="02020603050405020304" pitchFamily="18" charset="0"/>
                    <a:ea typeface="Times New Roman" panose="02020603050405020304" pitchFamily="18" charset="0"/>
                  </a:endParaRPr>
                </a:p>
              </p:txBody>
            </p:sp>
          </mc:Choice>
          <mc:Fallback xmlns="">
            <p:sp>
              <p:nvSpPr>
                <p:cNvPr id="67" name="Rectangle 66"/>
                <p:cNvSpPr>
                  <a:spLocks noRot="1" noChangeAspect="1" noMove="1" noResize="1" noEditPoints="1" noAdjustHandles="1" noChangeArrowheads="1" noChangeShapeType="1" noTextEdit="1"/>
                </p:cNvSpPr>
                <p:nvPr/>
              </p:nvSpPr>
              <p:spPr>
                <a:xfrm>
                  <a:off x="7965476" y="5061701"/>
                  <a:ext cx="964366" cy="675698"/>
                </a:xfrm>
                <a:prstGeom prst="rect">
                  <a:avLst/>
                </a:prstGeom>
                <a:blipFill>
                  <a:blip r:embed="rId17"/>
                  <a:stretch>
                    <a:fillRect/>
                  </a:stretch>
                </a:blipFill>
                <a:ln>
                  <a:solidFill>
                    <a:sysClr val="windowText" lastClr="00000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9" name="Rectangle 68"/>
                <p:cNvSpPr/>
                <p:nvPr/>
              </p:nvSpPr>
              <p:spPr>
                <a:xfrm>
                  <a:off x="5503268" y="6190435"/>
                  <a:ext cx="629852" cy="400110"/>
                </a:xfrm>
                <a:prstGeom prst="rect">
                  <a:avLst/>
                </a:prstGeom>
                <a:ln>
                  <a:solidFill>
                    <a:sysClr val="windowText" lastClr="000000"/>
                  </a:solidFill>
                </a:ln>
              </p:spPr>
              <p:txBody>
                <a:bodyPr wrap="none">
                  <a:spAutoFit/>
                </a:bodyPr>
                <a:lstStyle/>
                <a:p>
                  <a:pPr marL="0" marR="0">
                    <a:spcBef>
                      <a:spcPts val="0"/>
                    </a:spcBef>
                    <a:spcAft>
                      <a:spcPts val="0"/>
                    </a:spcAft>
                  </a:pPr>
                  <a14:m>
                    <m:oMathPara xmlns:m="http://schemas.openxmlformats.org/officeDocument/2006/math">
                      <m:oMathParaPr>
                        <m:jc m:val="centerGroup"/>
                      </m:oMathParaPr>
                      <m:oMath xmlns:m="http://schemas.openxmlformats.org/officeDocument/2006/math">
                        <m:r>
                          <a:rPr lang="en-US" sz="2000" b="0" i="1" kern="1200" smtClean="0">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𝐺𝑚</m:t>
                        </m:r>
                      </m:oMath>
                    </m:oMathPara>
                  </a14:m>
                  <a:endParaRPr lang="en-US" sz="1200" dirty="0">
                    <a:effectLst/>
                    <a:latin typeface="Times New Roman" panose="02020603050405020304" pitchFamily="18" charset="0"/>
                    <a:ea typeface="Times New Roman" panose="02020603050405020304" pitchFamily="18" charset="0"/>
                  </a:endParaRPr>
                </a:p>
              </p:txBody>
            </p:sp>
          </mc:Choice>
          <mc:Fallback xmlns="">
            <p:sp>
              <p:nvSpPr>
                <p:cNvPr id="69" name="Rectangle 68"/>
                <p:cNvSpPr>
                  <a:spLocks noRot="1" noChangeAspect="1" noMove="1" noResize="1" noEditPoints="1" noAdjustHandles="1" noChangeArrowheads="1" noChangeShapeType="1" noTextEdit="1"/>
                </p:cNvSpPr>
                <p:nvPr/>
              </p:nvSpPr>
              <p:spPr>
                <a:xfrm>
                  <a:off x="5503268" y="6190435"/>
                  <a:ext cx="629852" cy="400110"/>
                </a:xfrm>
                <a:prstGeom prst="rect">
                  <a:avLst/>
                </a:prstGeom>
                <a:blipFill>
                  <a:blip r:embed="rId18"/>
                  <a:stretch>
                    <a:fillRect/>
                  </a:stretch>
                </a:blipFill>
                <a:ln>
                  <a:solidFill>
                    <a:sysClr val="windowText" lastClr="00000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0" name="TextBox 36"/>
                <p:cNvSpPr txBox="1"/>
                <p:nvPr/>
              </p:nvSpPr>
              <p:spPr>
                <a:xfrm>
                  <a:off x="4268076" y="6032002"/>
                  <a:ext cx="907629" cy="338554"/>
                </a:xfrm>
                <a:prstGeom prst="rect">
                  <a:avLst/>
                </a:prstGeom>
                <a:noFill/>
                <a:ln>
                  <a:noFill/>
                </a:ln>
              </p:spPr>
              <p:txBody>
                <a:bodyPr wrap="square" rtlCol="1">
                  <a:spAutoFit/>
                </a:bodyPr>
                <a:lstStyle/>
                <a:p>
                  <a:pPr marL="0" marR="0">
                    <a:spcBef>
                      <a:spcPts val="0"/>
                    </a:spcBef>
                    <a:spcAft>
                      <a:spcPts val="0"/>
                    </a:spcAft>
                  </a:pPr>
                  <a14:m>
                    <m:oMath xmlns:m="http://schemas.openxmlformats.org/officeDocument/2006/math">
                      <m:r>
                        <a:rPr lang="en-US" sz="1600" b="0" i="1" kern="1200" smtClean="0">
                          <a:solidFill>
                            <a:srgbClr val="000000"/>
                          </a:solidFill>
                          <a:effectLst/>
                          <a:latin typeface="Cambria Math" panose="02040503050406030204" pitchFamily="18" charset="0"/>
                          <a:ea typeface="Cambria Math" panose="02040503050406030204" pitchFamily="18" charset="0"/>
                        </a:rPr>
                        <m:t>𝑦</m:t>
                      </m:r>
                      <m:r>
                        <m:rPr>
                          <m:sty m:val="p"/>
                        </m:rPr>
                        <a:rPr lang="en-US" sz="1600" kern="1200" baseline="-25000">
                          <a:solidFill>
                            <a:srgbClr val="000000"/>
                          </a:solidFill>
                          <a:effectLst/>
                          <a:latin typeface="Cambria Math" panose="02040503050406030204" pitchFamily="18" charset="0"/>
                          <a:ea typeface="Cambria Math" panose="02040503050406030204" pitchFamily="18" charset="0"/>
                        </a:rPr>
                        <m:t>m</m:t>
                      </m:r>
                      <m:r>
                        <a:rPr lang="en-US" sz="1600" i="1" kern="1200" baseline="-25000">
                          <a:solidFill>
                            <a:srgbClr val="000000"/>
                          </a:solidFill>
                          <a:effectLst/>
                          <a:latin typeface="Cambria Math" panose="02040503050406030204" pitchFamily="18" charset="0"/>
                          <a:ea typeface="Cambria Math" panose="02040503050406030204" pitchFamily="18" charset="0"/>
                        </a:rPr>
                        <m:t> </m:t>
                      </m:r>
                    </m:oMath>
                  </a14:m>
                  <a:r>
                    <a:rPr lang="en-US" sz="1600" kern="1200" dirty="0">
                      <a:solidFill>
                        <a:srgbClr val="000000"/>
                      </a:solidFill>
                      <a:effectLst/>
                      <a:latin typeface="Times New Roman" panose="02020603050405020304" pitchFamily="18" charset="0"/>
                      <a:ea typeface="Times New Roman" panose="02020603050405020304" pitchFamily="18" charset="0"/>
                    </a:rPr>
                    <a:t>(s)</a:t>
                  </a:r>
                  <a:endParaRPr lang="en-US" sz="1600" dirty="0">
                    <a:effectLst/>
                    <a:latin typeface="Times New Roman" panose="02020603050405020304" pitchFamily="18" charset="0"/>
                    <a:ea typeface="Times New Roman" panose="02020603050405020304" pitchFamily="18" charset="0"/>
                  </a:endParaRPr>
                </a:p>
              </p:txBody>
            </p:sp>
          </mc:Choice>
          <mc:Fallback xmlns="">
            <p:sp>
              <p:nvSpPr>
                <p:cNvPr id="70" name="TextBox 36"/>
                <p:cNvSpPr txBox="1">
                  <a:spLocks noRot="1" noChangeAspect="1" noMove="1" noResize="1" noEditPoints="1" noAdjustHandles="1" noChangeArrowheads="1" noChangeShapeType="1" noTextEdit="1"/>
                </p:cNvSpPr>
                <p:nvPr/>
              </p:nvSpPr>
              <p:spPr>
                <a:xfrm>
                  <a:off x="4268076" y="6032002"/>
                  <a:ext cx="907629" cy="338554"/>
                </a:xfrm>
                <a:prstGeom prst="rect">
                  <a:avLst/>
                </a:prstGeom>
                <a:blipFill>
                  <a:blip r:embed="rId19"/>
                  <a:stretch>
                    <a:fillRect t="-5455" b="-23636"/>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1" name="TextBox 37"/>
                <p:cNvSpPr txBox="1"/>
                <p:nvPr/>
              </p:nvSpPr>
              <p:spPr>
                <a:xfrm>
                  <a:off x="3768143" y="4826890"/>
                  <a:ext cx="594421" cy="369332"/>
                </a:xfrm>
                <a:prstGeom prst="rect">
                  <a:avLst/>
                </a:prstGeom>
                <a:noFill/>
                <a:ln>
                  <a:noFill/>
                </a:ln>
              </p:spPr>
              <p:txBody>
                <a:bodyPr wrap="square" rtlCol="1">
                  <a:spAutoFit/>
                </a:bodyPr>
                <a:lstStyle/>
                <a:p>
                  <a:pPr marL="0" marR="0">
                    <a:spcBef>
                      <a:spcPts val="0"/>
                    </a:spcBef>
                    <a:spcAft>
                      <a:spcPts val="0"/>
                    </a:spcAft>
                  </a:pPr>
                  <a14:m>
                    <m:oMath xmlns:m="http://schemas.openxmlformats.org/officeDocument/2006/math">
                      <m:r>
                        <a:rPr lang="en-US" i="1" kern="1200">
                          <a:solidFill>
                            <a:srgbClr val="000000"/>
                          </a:solidFill>
                          <a:effectLst/>
                          <a:latin typeface="Cambria Math" panose="02040503050406030204" pitchFamily="18" charset="0"/>
                          <a:ea typeface="Cambria Math" panose="02040503050406030204" pitchFamily="18" charset="0"/>
                        </a:rPr>
                        <m:t>𝐸</m:t>
                      </m:r>
                    </m:oMath>
                  </a14:m>
                  <a:r>
                    <a:rPr lang="en-US" kern="1200" dirty="0">
                      <a:solidFill>
                        <a:srgbClr val="000000"/>
                      </a:solidFill>
                      <a:effectLst/>
                      <a:latin typeface="Times New Roman" panose="02020603050405020304" pitchFamily="18" charset="0"/>
                      <a:ea typeface="Times New Roman" panose="02020603050405020304" pitchFamily="18" charset="0"/>
                    </a:rPr>
                    <a:t>(s)</a:t>
                  </a:r>
                  <a:endParaRPr lang="en-US" sz="2400" dirty="0">
                    <a:effectLst/>
                    <a:latin typeface="Times New Roman" panose="02020603050405020304" pitchFamily="18" charset="0"/>
                    <a:ea typeface="Times New Roman" panose="02020603050405020304" pitchFamily="18" charset="0"/>
                  </a:endParaRPr>
                </a:p>
              </p:txBody>
            </p:sp>
          </mc:Choice>
          <mc:Fallback xmlns="">
            <p:sp>
              <p:nvSpPr>
                <p:cNvPr id="71" name="TextBox 37"/>
                <p:cNvSpPr txBox="1">
                  <a:spLocks noRot="1" noChangeAspect="1" noMove="1" noResize="1" noEditPoints="1" noAdjustHandles="1" noChangeArrowheads="1" noChangeShapeType="1" noTextEdit="1"/>
                </p:cNvSpPr>
                <p:nvPr/>
              </p:nvSpPr>
              <p:spPr>
                <a:xfrm>
                  <a:off x="3768143" y="4826890"/>
                  <a:ext cx="594421" cy="369332"/>
                </a:xfrm>
                <a:prstGeom prst="rect">
                  <a:avLst/>
                </a:prstGeom>
                <a:blipFill>
                  <a:blip r:embed="rId20"/>
                  <a:stretch>
                    <a:fillRect t="-8197" r="-7143" b="-24590"/>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2" name="TextBox 71"/>
                <p:cNvSpPr txBox="1"/>
                <p:nvPr/>
              </p:nvSpPr>
              <p:spPr>
                <a:xfrm>
                  <a:off x="4260569" y="5182249"/>
                  <a:ext cx="900051" cy="400110"/>
                </a:xfrm>
                <a:prstGeom prst="rect">
                  <a:avLst/>
                </a:prstGeom>
                <a:noFill/>
                <a:ln>
                  <a:solidFill>
                    <a:sysClr val="windowText" lastClr="000000"/>
                  </a:solidFill>
                </a:ln>
              </p:spPr>
              <p:txBody>
                <a:bodyPr wrap="square" rtlCol="0">
                  <a:spAutoFit/>
                </a:bodyPr>
                <a:lstStyle/>
                <a:p>
                  <a:pPr marL="0" marR="0">
                    <a:spcBef>
                      <a:spcPts val="0"/>
                    </a:spcBef>
                    <a:spcAft>
                      <a:spcPts val="0"/>
                    </a:spcAft>
                  </a:pPr>
                  <a14:m>
                    <m:oMathPara xmlns:m="http://schemas.openxmlformats.org/officeDocument/2006/math">
                      <m:oMathParaPr>
                        <m:jc m:val="centerGroup"/>
                      </m:oMathParaPr>
                      <m:oMath xmlns:m="http://schemas.openxmlformats.org/officeDocument/2006/math">
                        <m:r>
                          <a:rPr lang="en-US" sz="2000" b="0" i="1" kern="1200" smtClean="0">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𝐺𝑐</m:t>
                        </m:r>
                      </m:oMath>
                    </m:oMathPara>
                  </a14:m>
                  <a:endParaRPr lang="en-US" sz="2000" dirty="0">
                    <a:effectLst/>
                    <a:latin typeface="Times New Roman" panose="02020603050405020304" pitchFamily="18" charset="0"/>
                    <a:ea typeface="Times New Roman" panose="02020603050405020304" pitchFamily="18" charset="0"/>
                  </a:endParaRPr>
                </a:p>
              </p:txBody>
            </p:sp>
          </mc:Choice>
          <mc:Fallback xmlns="">
            <p:sp>
              <p:nvSpPr>
                <p:cNvPr id="72" name="TextBox 71"/>
                <p:cNvSpPr txBox="1">
                  <a:spLocks noRot="1" noChangeAspect="1" noMove="1" noResize="1" noEditPoints="1" noAdjustHandles="1" noChangeArrowheads="1" noChangeShapeType="1" noTextEdit="1"/>
                </p:cNvSpPr>
                <p:nvPr/>
              </p:nvSpPr>
              <p:spPr>
                <a:xfrm>
                  <a:off x="4260569" y="5182249"/>
                  <a:ext cx="900051" cy="400110"/>
                </a:xfrm>
                <a:prstGeom prst="rect">
                  <a:avLst/>
                </a:prstGeom>
                <a:blipFill>
                  <a:blip r:embed="rId21"/>
                  <a:stretch>
                    <a:fillRect/>
                  </a:stretch>
                </a:blipFill>
                <a:ln>
                  <a:solidFill>
                    <a:sysClr val="windowText" lastClr="000000"/>
                  </a:solidFill>
                </a:ln>
              </p:spPr>
              <p:txBody>
                <a:bodyPr/>
                <a:lstStyle/>
                <a:p>
                  <a:r>
                    <a:rPr lang="en-US">
                      <a:noFill/>
                    </a:rPr>
                    <a:t> </a:t>
                  </a:r>
                </a:p>
              </p:txBody>
            </p:sp>
          </mc:Fallback>
        </mc:AlternateContent>
      </p:grpSp>
      <p:sp>
        <p:nvSpPr>
          <p:cNvPr id="83" name="TextBox 82"/>
          <p:cNvSpPr txBox="1"/>
          <p:nvPr/>
        </p:nvSpPr>
        <p:spPr>
          <a:xfrm>
            <a:off x="246783" y="179315"/>
            <a:ext cx="4268225" cy="400110"/>
          </a:xfrm>
          <a:prstGeom prst="rect">
            <a:avLst/>
          </a:prstGeom>
          <a:noFill/>
        </p:spPr>
        <p:txBody>
          <a:bodyPr wrap="square" rtlCol="0">
            <a:spAutoFit/>
          </a:bodyPr>
          <a:lstStyle/>
          <a:p>
            <a:r>
              <a:rPr lang="en-US" sz="2000" dirty="0" smtClean="0">
                <a:solidFill>
                  <a:srgbClr val="FF0000"/>
                </a:solidFill>
                <a:latin typeface="Times New Roman" panose="02020603050405020304" pitchFamily="18" charset="0"/>
                <a:cs typeface="Times New Roman" panose="02020603050405020304" pitchFamily="18" charset="0"/>
              </a:rPr>
              <a:t>Notes about signal flow block diagram</a:t>
            </a:r>
            <a:endParaRPr lang="en-US" sz="20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680338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2741833" y="669260"/>
            <a:ext cx="7193736" cy="2796737"/>
            <a:chOff x="2632651" y="273475"/>
            <a:chExt cx="7193736" cy="2796737"/>
          </a:xfrm>
        </p:grpSpPr>
        <mc:AlternateContent xmlns:mc="http://schemas.openxmlformats.org/markup-compatibility/2006" xmlns:a14="http://schemas.microsoft.com/office/drawing/2010/main">
          <mc:Choice Requires="a14">
            <p:sp>
              <p:nvSpPr>
                <p:cNvPr id="3" name="TextBox 2"/>
                <p:cNvSpPr txBox="1"/>
                <p:nvPr/>
              </p:nvSpPr>
              <p:spPr>
                <a:xfrm>
                  <a:off x="5627050" y="1701159"/>
                  <a:ext cx="900051" cy="400110"/>
                </a:xfrm>
                <a:prstGeom prst="rect">
                  <a:avLst/>
                </a:prstGeom>
                <a:noFill/>
                <a:ln>
                  <a:solidFill>
                    <a:sysClr val="windowText" lastClr="000000"/>
                  </a:solidFill>
                </a:ln>
              </p:spPr>
              <p:txBody>
                <a:bodyPr wrap="square" rtlCol="0">
                  <a:spAutoFit/>
                </a:bodyPr>
                <a:lstStyle/>
                <a:p>
                  <a:pPr marL="0" marR="0">
                    <a:spcBef>
                      <a:spcPts val="0"/>
                    </a:spcBef>
                    <a:spcAft>
                      <a:spcPts val="0"/>
                    </a:spcAft>
                  </a:pPr>
                  <a14:m>
                    <m:oMathPara xmlns:m="http://schemas.openxmlformats.org/officeDocument/2006/math">
                      <m:oMathParaPr>
                        <m:jc m:val="centerGroup"/>
                      </m:oMathParaPr>
                      <m:oMath xmlns:m="http://schemas.openxmlformats.org/officeDocument/2006/math">
                        <m:r>
                          <a:rPr lang="en-US" sz="2000" b="0" i="1" kern="1200" smtClean="0">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𝐺𝑣</m:t>
                        </m:r>
                      </m:oMath>
                    </m:oMathPara>
                  </a14:m>
                  <a:endParaRPr lang="en-US" sz="2000" dirty="0">
                    <a:effectLst/>
                    <a:latin typeface="Times New Roman" panose="02020603050405020304" pitchFamily="18" charset="0"/>
                    <a:ea typeface="Times New Roman" panose="02020603050405020304" pitchFamily="18" charset="0"/>
                  </a:endParaRPr>
                </a:p>
              </p:txBody>
            </p:sp>
          </mc:Choice>
          <mc:Fallback xmlns="">
            <p:sp>
              <p:nvSpPr>
                <p:cNvPr id="3" name="TextBox 2"/>
                <p:cNvSpPr txBox="1">
                  <a:spLocks noRot="1" noChangeAspect="1" noMove="1" noResize="1" noEditPoints="1" noAdjustHandles="1" noChangeArrowheads="1" noChangeShapeType="1" noTextEdit="1"/>
                </p:cNvSpPr>
                <p:nvPr/>
              </p:nvSpPr>
              <p:spPr>
                <a:xfrm>
                  <a:off x="5627050" y="1701159"/>
                  <a:ext cx="900051" cy="400110"/>
                </a:xfrm>
                <a:prstGeom prst="rect">
                  <a:avLst/>
                </a:prstGeom>
                <a:blipFill>
                  <a:blip r:embed="rId2"/>
                  <a:stretch>
                    <a:fillRect/>
                  </a:stretch>
                </a:blipFill>
                <a:ln>
                  <a:solidFill>
                    <a:sysClr val="windowText" lastClr="000000"/>
                  </a:solidFill>
                </a:ln>
              </p:spPr>
              <p:txBody>
                <a:bodyPr/>
                <a:lstStyle/>
                <a:p>
                  <a:r>
                    <a:rPr lang="en-US">
                      <a:noFill/>
                    </a:rPr>
                    <a:t> </a:t>
                  </a:r>
                </a:p>
              </p:txBody>
            </p:sp>
          </mc:Fallback>
        </mc:AlternateContent>
        <p:grpSp>
          <p:nvGrpSpPr>
            <p:cNvPr id="4" name="Group 3"/>
            <p:cNvGrpSpPr/>
            <p:nvPr/>
          </p:nvGrpSpPr>
          <p:grpSpPr>
            <a:xfrm>
              <a:off x="3634875" y="1635969"/>
              <a:ext cx="457515" cy="492477"/>
              <a:chOff x="755873" y="859698"/>
              <a:chExt cx="345056" cy="310740"/>
            </a:xfrm>
          </p:grpSpPr>
          <p:sp>
            <p:nvSpPr>
              <p:cNvPr id="34" name="Oval 33"/>
              <p:cNvSpPr/>
              <p:nvPr/>
            </p:nvSpPr>
            <p:spPr>
              <a:xfrm>
                <a:off x="755873" y="859887"/>
                <a:ext cx="345056" cy="310551"/>
              </a:xfrm>
              <a:prstGeom prst="ellipse">
                <a:avLst/>
              </a:prstGeom>
              <a:solidFill>
                <a:sysClr val="window" lastClr="FFFFFF"/>
              </a:solid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35" name="TextBox 32"/>
              <p:cNvSpPr txBox="1"/>
              <p:nvPr/>
            </p:nvSpPr>
            <p:spPr>
              <a:xfrm>
                <a:off x="813364" y="859698"/>
                <a:ext cx="229870" cy="233039"/>
              </a:xfrm>
              <a:prstGeom prst="rect">
                <a:avLst/>
              </a:prstGeom>
              <a:noFill/>
            </p:spPr>
            <p:txBody>
              <a:bodyPr wrap="square" rtlCol="0">
                <a:spAutoFit/>
              </a:bodyPr>
              <a:lstStyle/>
              <a:p>
                <a:pPr marL="0" marR="0">
                  <a:spcBef>
                    <a:spcPts val="0"/>
                  </a:spcBef>
                  <a:spcAft>
                    <a:spcPts val="0"/>
                  </a:spcAft>
                </a:pPr>
                <a:r>
                  <a:rPr lang="en-US"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a:t>
                </a:r>
                <a:endParaRPr lang="en-US" sz="2400" dirty="0">
                  <a:effectLst/>
                  <a:latin typeface="Times New Roman" panose="02020603050405020304" pitchFamily="18" charset="0"/>
                  <a:ea typeface="Times New Roman" panose="02020603050405020304" pitchFamily="18" charset="0"/>
                </a:endParaRPr>
              </a:p>
            </p:txBody>
          </p:sp>
        </p:grpSp>
        <p:grpSp>
          <p:nvGrpSpPr>
            <p:cNvPr id="5" name="Group 4"/>
            <p:cNvGrpSpPr/>
            <p:nvPr/>
          </p:nvGrpSpPr>
          <p:grpSpPr>
            <a:xfrm>
              <a:off x="8152847" y="1635969"/>
              <a:ext cx="457515" cy="492477"/>
              <a:chOff x="4163308" y="859698"/>
              <a:chExt cx="345056" cy="310740"/>
            </a:xfrm>
          </p:grpSpPr>
          <p:sp>
            <p:nvSpPr>
              <p:cNvPr id="32" name="Oval 31"/>
              <p:cNvSpPr/>
              <p:nvPr/>
            </p:nvSpPr>
            <p:spPr>
              <a:xfrm>
                <a:off x="4163308" y="859887"/>
                <a:ext cx="345056" cy="310551"/>
              </a:xfrm>
              <a:prstGeom prst="ellipse">
                <a:avLst/>
              </a:prstGeom>
              <a:solidFill>
                <a:sysClr val="window" lastClr="FFFFFF"/>
              </a:solid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33" name="TextBox 30"/>
              <p:cNvSpPr txBox="1"/>
              <p:nvPr/>
            </p:nvSpPr>
            <p:spPr>
              <a:xfrm>
                <a:off x="4220718" y="859698"/>
                <a:ext cx="229870" cy="252459"/>
              </a:xfrm>
              <a:prstGeom prst="rect">
                <a:avLst/>
              </a:prstGeom>
              <a:noFill/>
            </p:spPr>
            <p:txBody>
              <a:bodyPr wrap="square" rtlCol="0">
                <a:spAutoFit/>
              </a:bodyPr>
              <a:lstStyle/>
              <a:p>
                <a:pPr marL="0" marR="0">
                  <a:spcBef>
                    <a:spcPts val="0"/>
                  </a:spcBef>
                  <a:spcAft>
                    <a:spcPts val="0"/>
                  </a:spcAft>
                </a:pPr>
                <a:r>
                  <a:rPr lang="en-US" sz="20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a:t>
                </a:r>
                <a:endParaRPr lang="en-US" sz="2800" dirty="0">
                  <a:effectLst/>
                  <a:latin typeface="Times New Roman" panose="02020603050405020304" pitchFamily="18" charset="0"/>
                  <a:ea typeface="Times New Roman" panose="02020603050405020304" pitchFamily="18" charset="0"/>
                </a:endParaRPr>
              </a:p>
            </p:txBody>
          </p:sp>
        </p:grpSp>
        <p:cxnSp>
          <p:nvCxnSpPr>
            <p:cNvPr id="6" name="Straight Arrow Connector 5"/>
            <p:cNvCxnSpPr/>
            <p:nvPr/>
          </p:nvCxnSpPr>
          <p:spPr>
            <a:xfrm>
              <a:off x="5292919" y="1882356"/>
              <a:ext cx="334131" cy="0"/>
            </a:xfrm>
            <a:prstGeom prst="straightConnector1">
              <a:avLst/>
            </a:prstGeom>
            <a:noFill/>
            <a:ln w="12700" cap="flat" cmpd="sng" algn="ctr">
              <a:solidFill>
                <a:sysClr val="windowText" lastClr="000000"/>
              </a:solidFill>
              <a:prstDash val="solid"/>
              <a:miter lim="800000"/>
              <a:tailEnd type="triangle"/>
            </a:ln>
            <a:effectLst/>
          </p:spPr>
        </p:cxnSp>
        <p:cxnSp>
          <p:nvCxnSpPr>
            <p:cNvPr id="7" name="Straight Arrow Connector 6"/>
            <p:cNvCxnSpPr/>
            <p:nvPr/>
          </p:nvCxnSpPr>
          <p:spPr>
            <a:xfrm>
              <a:off x="6598431" y="1892273"/>
              <a:ext cx="381864" cy="0"/>
            </a:xfrm>
            <a:prstGeom prst="straightConnector1">
              <a:avLst/>
            </a:prstGeom>
            <a:noFill/>
            <a:ln w="12700" cap="flat" cmpd="sng" algn="ctr">
              <a:solidFill>
                <a:sysClr val="windowText" lastClr="000000"/>
              </a:solidFill>
              <a:prstDash val="solid"/>
              <a:miter lim="800000"/>
              <a:tailEnd type="triangle"/>
            </a:ln>
            <a:effectLst/>
          </p:spPr>
        </p:cxnSp>
        <p:cxnSp>
          <p:nvCxnSpPr>
            <p:cNvPr id="8" name="Straight Arrow Connector 7"/>
            <p:cNvCxnSpPr/>
            <p:nvPr/>
          </p:nvCxnSpPr>
          <p:spPr>
            <a:xfrm>
              <a:off x="4099566" y="1882356"/>
              <a:ext cx="286398" cy="0"/>
            </a:xfrm>
            <a:prstGeom prst="straightConnector1">
              <a:avLst/>
            </a:prstGeom>
            <a:noFill/>
            <a:ln w="12700" cap="flat" cmpd="sng" algn="ctr">
              <a:solidFill>
                <a:sysClr val="windowText" lastClr="000000"/>
              </a:solidFill>
              <a:prstDash val="solid"/>
              <a:miter lim="800000"/>
              <a:tailEnd type="triangle"/>
            </a:ln>
            <a:effectLst/>
          </p:spPr>
        </p:cxnSp>
        <p:cxnSp>
          <p:nvCxnSpPr>
            <p:cNvPr id="9" name="Straight Arrow Connector 8"/>
            <p:cNvCxnSpPr/>
            <p:nvPr/>
          </p:nvCxnSpPr>
          <p:spPr>
            <a:xfrm>
              <a:off x="7824342" y="1881599"/>
              <a:ext cx="334131" cy="0"/>
            </a:xfrm>
            <a:prstGeom prst="straightConnector1">
              <a:avLst/>
            </a:prstGeom>
            <a:noFill/>
            <a:ln w="12700" cap="flat" cmpd="sng" algn="ctr">
              <a:solidFill>
                <a:sysClr val="windowText" lastClr="000000"/>
              </a:solidFill>
              <a:prstDash val="solid"/>
              <a:miter lim="800000"/>
              <a:tailEnd type="triangle"/>
            </a:ln>
            <a:effectLst/>
          </p:spPr>
        </p:cxnSp>
        <p:cxnSp>
          <p:nvCxnSpPr>
            <p:cNvPr id="10" name="Straight Connector 9"/>
            <p:cNvCxnSpPr/>
            <p:nvPr/>
          </p:nvCxnSpPr>
          <p:spPr>
            <a:xfrm flipH="1" flipV="1">
              <a:off x="3827186" y="2865386"/>
              <a:ext cx="1813853" cy="0"/>
            </a:xfrm>
            <a:prstGeom prst="line">
              <a:avLst/>
            </a:prstGeom>
            <a:noFill/>
            <a:ln w="12700" cap="flat" cmpd="sng" algn="ctr">
              <a:solidFill>
                <a:sysClr val="windowText" lastClr="000000"/>
              </a:solidFill>
              <a:prstDash val="solid"/>
              <a:miter lim="800000"/>
            </a:ln>
            <a:effectLst/>
          </p:spPr>
        </p:cxnSp>
        <p:cxnSp>
          <p:nvCxnSpPr>
            <p:cNvPr id="11" name="Straight Arrow Connector 10"/>
            <p:cNvCxnSpPr>
              <a:endCxn id="28" idx="3"/>
            </p:cNvCxnSpPr>
            <p:nvPr/>
          </p:nvCxnSpPr>
          <p:spPr>
            <a:xfrm flipH="1">
              <a:off x="6285563" y="2860937"/>
              <a:ext cx="2538917" cy="0"/>
            </a:xfrm>
            <a:prstGeom prst="straightConnector1">
              <a:avLst/>
            </a:prstGeom>
            <a:noFill/>
            <a:ln w="12700" cap="flat" cmpd="sng" algn="ctr">
              <a:solidFill>
                <a:sysClr val="windowText" lastClr="000000"/>
              </a:solidFill>
              <a:prstDash val="solid"/>
              <a:miter lim="800000"/>
              <a:tailEnd type="triangle"/>
            </a:ln>
            <a:effectLst/>
          </p:spPr>
        </p:cxnSp>
        <p:cxnSp>
          <p:nvCxnSpPr>
            <p:cNvPr id="12" name="Straight Connector 11"/>
            <p:cNvCxnSpPr/>
            <p:nvPr/>
          </p:nvCxnSpPr>
          <p:spPr>
            <a:xfrm>
              <a:off x="8827681" y="1866077"/>
              <a:ext cx="0" cy="969929"/>
            </a:xfrm>
            <a:prstGeom prst="line">
              <a:avLst/>
            </a:prstGeom>
            <a:noFill/>
            <a:ln w="12700" cap="flat" cmpd="sng" algn="ctr">
              <a:solidFill>
                <a:sysClr val="windowText" lastClr="000000"/>
              </a:solidFill>
              <a:prstDash val="solid"/>
              <a:miter lim="800000"/>
            </a:ln>
            <a:effectLst/>
          </p:spPr>
        </p:cxnSp>
        <p:cxnSp>
          <p:nvCxnSpPr>
            <p:cNvPr id="13" name="Straight Connector 12"/>
            <p:cNvCxnSpPr/>
            <p:nvPr/>
          </p:nvCxnSpPr>
          <p:spPr>
            <a:xfrm>
              <a:off x="7631345" y="609284"/>
              <a:ext cx="763727" cy="0"/>
            </a:xfrm>
            <a:prstGeom prst="line">
              <a:avLst/>
            </a:prstGeom>
            <a:noFill/>
            <a:ln w="12700" cap="flat" cmpd="sng" algn="ctr">
              <a:solidFill>
                <a:sysClr val="windowText" lastClr="000000"/>
              </a:solidFill>
              <a:prstDash val="solid"/>
              <a:miter lim="800000"/>
            </a:ln>
            <a:effectLst/>
          </p:spPr>
        </p:cxnSp>
        <p:cxnSp>
          <p:nvCxnSpPr>
            <p:cNvPr id="14" name="Straight Arrow Connector 13"/>
            <p:cNvCxnSpPr/>
            <p:nvPr/>
          </p:nvCxnSpPr>
          <p:spPr>
            <a:xfrm>
              <a:off x="6168834" y="610478"/>
              <a:ext cx="620529" cy="0"/>
            </a:xfrm>
            <a:prstGeom prst="straightConnector1">
              <a:avLst/>
            </a:prstGeom>
            <a:noFill/>
            <a:ln w="12700" cap="flat" cmpd="sng" algn="ctr">
              <a:solidFill>
                <a:sysClr val="windowText" lastClr="000000"/>
              </a:solidFill>
              <a:prstDash val="solid"/>
              <a:miter lim="800000"/>
              <a:tailEnd type="triangle"/>
            </a:ln>
            <a:effectLst/>
          </p:spPr>
        </p:cxnSp>
        <p:cxnSp>
          <p:nvCxnSpPr>
            <p:cNvPr id="15" name="Straight Arrow Connector 14"/>
            <p:cNvCxnSpPr/>
            <p:nvPr/>
          </p:nvCxnSpPr>
          <p:spPr>
            <a:xfrm>
              <a:off x="8610362" y="1866078"/>
              <a:ext cx="477330" cy="0"/>
            </a:xfrm>
            <a:prstGeom prst="straightConnector1">
              <a:avLst/>
            </a:prstGeom>
            <a:noFill/>
            <a:ln w="12700" cap="flat" cmpd="sng" algn="ctr">
              <a:solidFill>
                <a:sysClr val="windowText" lastClr="000000"/>
              </a:solidFill>
              <a:prstDash val="solid"/>
              <a:miter lim="800000"/>
              <a:tailEnd type="triangle"/>
            </a:ln>
            <a:effectLst/>
          </p:spPr>
        </p:cxnSp>
        <p:cxnSp>
          <p:nvCxnSpPr>
            <p:cNvPr id="16" name="Straight Arrow Connector 15"/>
            <p:cNvCxnSpPr/>
            <p:nvPr/>
          </p:nvCxnSpPr>
          <p:spPr>
            <a:xfrm rot="5400000">
              <a:off x="7898822" y="1122776"/>
              <a:ext cx="1026984" cy="0"/>
            </a:xfrm>
            <a:prstGeom prst="straightConnector1">
              <a:avLst/>
            </a:prstGeom>
            <a:noFill/>
            <a:ln w="12700" cap="flat" cmpd="sng" algn="ctr">
              <a:solidFill>
                <a:sysClr val="windowText" lastClr="000000"/>
              </a:solidFill>
              <a:prstDash val="solid"/>
              <a:miter lim="800000"/>
              <a:tailEnd type="triangle"/>
            </a:ln>
            <a:effectLst/>
          </p:spPr>
        </p:cxnSp>
        <p:cxnSp>
          <p:nvCxnSpPr>
            <p:cNvPr id="17" name="Straight Arrow Connector 16"/>
            <p:cNvCxnSpPr/>
            <p:nvPr/>
          </p:nvCxnSpPr>
          <p:spPr>
            <a:xfrm rot="16200000" flipV="1">
              <a:off x="3456330" y="2499301"/>
              <a:ext cx="741711" cy="0"/>
            </a:xfrm>
            <a:prstGeom prst="straightConnector1">
              <a:avLst/>
            </a:prstGeom>
            <a:noFill/>
            <a:ln w="12700" cap="flat" cmpd="sng" algn="ctr">
              <a:solidFill>
                <a:sysClr val="windowText" lastClr="000000"/>
              </a:solidFill>
              <a:prstDash val="solid"/>
              <a:miter lim="800000"/>
              <a:tailEnd type="triangle"/>
            </a:ln>
            <a:effectLst/>
          </p:spPr>
        </p:cxnSp>
        <p:pic>
          <p:nvPicPr>
            <p:cNvPr id="18" name="Picture 17"/>
            <p:cNvPicPr>
              <a:picLocks noChangeAspect="1"/>
            </p:cNvPicPr>
            <p:nvPr/>
          </p:nvPicPr>
          <p:blipFill>
            <a:blip r:embed="rId3"/>
            <a:stretch>
              <a:fillRect/>
            </a:stretch>
          </p:blipFill>
          <p:spPr>
            <a:xfrm>
              <a:off x="3015305" y="1755993"/>
              <a:ext cx="727514" cy="251215"/>
            </a:xfrm>
            <a:prstGeom prst="rect">
              <a:avLst/>
            </a:prstGeom>
          </p:spPr>
        </p:pic>
        <p:sp>
          <p:nvSpPr>
            <p:cNvPr id="19" name="TextBox 20"/>
            <p:cNvSpPr txBox="1"/>
            <p:nvPr/>
          </p:nvSpPr>
          <p:spPr>
            <a:xfrm>
              <a:off x="8533968" y="987915"/>
              <a:ext cx="293843" cy="503732"/>
            </a:xfrm>
            <a:prstGeom prst="rect">
              <a:avLst/>
            </a:prstGeom>
            <a:noFill/>
          </p:spPr>
          <p:txBody>
            <a:bodyPr wrap="square" rtlCol="0">
              <a:spAutoFit/>
            </a:bodyPr>
            <a:lstStyle/>
            <a:p>
              <a:pPr marL="0" marR="0">
                <a:spcBef>
                  <a:spcPts val="0"/>
                </a:spcBef>
                <a:spcAft>
                  <a:spcPts val="0"/>
                </a:spcAft>
              </a:pPr>
              <a:r>
                <a:rPr lang="en-US" sz="1800"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a:t>
              </a:r>
              <a:endParaRPr lang="en-US" sz="1200">
                <a:effectLst/>
                <a:latin typeface="Times New Roman" panose="02020603050405020304" pitchFamily="18" charset="0"/>
                <a:ea typeface="Times New Roman" panose="02020603050405020304" pitchFamily="18" charset="0"/>
              </a:endParaRPr>
            </a:p>
          </p:txBody>
        </p:sp>
        <p:sp>
          <p:nvSpPr>
            <p:cNvPr id="20" name="TextBox 21"/>
            <p:cNvSpPr txBox="1"/>
            <p:nvPr/>
          </p:nvSpPr>
          <p:spPr>
            <a:xfrm>
              <a:off x="7893752" y="1348583"/>
              <a:ext cx="293001" cy="503732"/>
            </a:xfrm>
            <a:prstGeom prst="rect">
              <a:avLst/>
            </a:prstGeom>
            <a:noFill/>
          </p:spPr>
          <p:txBody>
            <a:bodyPr wrap="square" rtlCol="0">
              <a:spAutoFit/>
            </a:bodyPr>
            <a:lstStyle/>
            <a:p>
              <a:pPr marL="0" marR="0">
                <a:spcBef>
                  <a:spcPts val="0"/>
                </a:spcBef>
                <a:spcAft>
                  <a:spcPts val="0"/>
                </a:spcAft>
              </a:pPr>
              <a:r>
                <a:rPr lang="en-US" sz="1800"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a:t>
              </a:r>
              <a:endParaRPr lang="en-US" sz="1200">
                <a:effectLst/>
                <a:latin typeface="Times New Roman" panose="02020603050405020304" pitchFamily="18" charset="0"/>
                <a:ea typeface="Times New Roman" panose="02020603050405020304" pitchFamily="18" charset="0"/>
              </a:endParaRPr>
            </a:p>
          </p:txBody>
        </p:sp>
        <p:sp>
          <p:nvSpPr>
            <p:cNvPr id="21" name="TextBox 22"/>
            <p:cNvSpPr txBox="1"/>
            <p:nvPr/>
          </p:nvSpPr>
          <p:spPr>
            <a:xfrm>
              <a:off x="3334109" y="1280520"/>
              <a:ext cx="293843" cy="503732"/>
            </a:xfrm>
            <a:prstGeom prst="rect">
              <a:avLst/>
            </a:prstGeom>
            <a:noFill/>
          </p:spPr>
          <p:txBody>
            <a:bodyPr wrap="square" rtlCol="0">
              <a:spAutoFit/>
            </a:bodyPr>
            <a:lstStyle/>
            <a:p>
              <a:pPr marL="0" marR="0">
                <a:spcBef>
                  <a:spcPts val="0"/>
                </a:spcBef>
                <a:spcAft>
                  <a:spcPts val="0"/>
                </a:spcAft>
              </a:pPr>
              <a:r>
                <a:rPr lang="en-US" sz="1800"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a:t>
              </a:r>
              <a:endParaRPr lang="en-US" sz="1200">
                <a:effectLst/>
                <a:latin typeface="Times New Roman" panose="02020603050405020304" pitchFamily="18" charset="0"/>
                <a:ea typeface="Times New Roman" panose="02020603050405020304" pitchFamily="18" charset="0"/>
              </a:endParaRPr>
            </a:p>
          </p:txBody>
        </p:sp>
        <p:sp>
          <p:nvSpPr>
            <p:cNvPr id="22" name="TextBox 23"/>
            <p:cNvSpPr txBox="1"/>
            <p:nvPr/>
          </p:nvSpPr>
          <p:spPr>
            <a:xfrm>
              <a:off x="3424937" y="1843229"/>
              <a:ext cx="293843" cy="503732"/>
            </a:xfrm>
            <a:prstGeom prst="rect">
              <a:avLst/>
            </a:prstGeom>
            <a:noFill/>
          </p:spPr>
          <p:txBody>
            <a:bodyPr wrap="square" rtlCol="0">
              <a:spAutoFit/>
            </a:bodyPr>
            <a:lstStyle/>
            <a:p>
              <a:pPr marL="0" marR="0">
                <a:spcBef>
                  <a:spcPts val="0"/>
                </a:spcBef>
                <a:spcAft>
                  <a:spcPts val="0"/>
                </a:spcAft>
              </a:pPr>
              <a:r>
                <a:rPr lang="en-US" sz="1800"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_</a:t>
              </a:r>
              <a:endParaRPr lang="en-US" sz="1200">
                <a:effectLst/>
                <a:latin typeface="Times New Roman" panose="02020603050405020304" pitchFamily="18" charset="0"/>
                <a:ea typeface="Times New Roman" panose="02020603050405020304" pitchFamily="18" charset="0"/>
              </a:endParaRPr>
            </a:p>
          </p:txBody>
        </p:sp>
        <mc:AlternateContent xmlns:mc="http://schemas.openxmlformats.org/markup-compatibility/2006" xmlns:a14="http://schemas.microsoft.com/office/drawing/2010/main">
          <mc:Choice Requires="a14">
            <p:sp>
              <p:nvSpPr>
                <p:cNvPr id="23" name="TextBox 24"/>
                <p:cNvSpPr txBox="1"/>
                <p:nvPr/>
              </p:nvSpPr>
              <p:spPr>
                <a:xfrm>
                  <a:off x="5478697" y="363410"/>
                  <a:ext cx="780494" cy="400110"/>
                </a:xfrm>
                <a:prstGeom prst="rect">
                  <a:avLst/>
                </a:prstGeom>
                <a:noFill/>
                <a:ln>
                  <a:noFill/>
                </a:ln>
              </p:spPr>
              <p:txBody>
                <a:bodyPr wrap="square" rtlCol="1">
                  <a:spAutoFit/>
                </a:bodyPr>
                <a:lstStyle/>
                <a:p>
                  <a:pPr marL="0" marR="0">
                    <a:spcBef>
                      <a:spcPts val="0"/>
                    </a:spcBef>
                    <a:spcAft>
                      <a:spcPts val="0"/>
                    </a:spcAft>
                  </a:pPr>
                  <a14:m>
                    <m:oMath xmlns:m="http://schemas.openxmlformats.org/officeDocument/2006/math">
                      <m:r>
                        <a:rPr lang="en-US" sz="2000" b="0" i="1" kern="1200" smtClean="0">
                          <a:solidFill>
                            <a:srgbClr val="000000"/>
                          </a:solidFill>
                          <a:effectLst/>
                          <a:latin typeface="Cambria Math" panose="02040503050406030204" pitchFamily="18" charset="0"/>
                          <a:ea typeface="Cambria Math" panose="02040503050406030204" pitchFamily="18" charset="0"/>
                        </a:rPr>
                        <m:t>𝑥</m:t>
                      </m:r>
                      <m:r>
                        <m:rPr>
                          <m:sty m:val="p"/>
                        </m:rPr>
                        <a:rPr lang="en-US" sz="2000" kern="1200" baseline="-25000">
                          <a:solidFill>
                            <a:srgbClr val="000000"/>
                          </a:solidFill>
                          <a:effectLst/>
                          <a:latin typeface="Cambria Math" panose="02040503050406030204" pitchFamily="18" charset="0"/>
                          <a:ea typeface="Cambria Math" panose="02040503050406030204" pitchFamily="18" charset="0"/>
                        </a:rPr>
                        <m:t>i</m:t>
                      </m:r>
                      <m:r>
                        <a:rPr lang="en-US" sz="2000" i="1" kern="1200" baseline="-25000">
                          <a:solidFill>
                            <a:srgbClr val="000000"/>
                          </a:solidFill>
                          <a:effectLst/>
                          <a:latin typeface="Cambria Math" panose="02040503050406030204" pitchFamily="18" charset="0"/>
                          <a:ea typeface="Cambria Math" panose="02040503050406030204" pitchFamily="18" charset="0"/>
                        </a:rPr>
                        <m:t> </m:t>
                      </m:r>
                    </m:oMath>
                  </a14:m>
                  <a:r>
                    <a:rPr lang="en-US" sz="2000" kern="1200" dirty="0">
                      <a:solidFill>
                        <a:srgbClr val="000000"/>
                      </a:solidFill>
                      <a:effectLst/>
                      <a:latin typeface="Times New Roman" panose="02020603050405020304" pitchFamily="18" charset="0"/>
                      <a:ea typeface="Times New Roman" panose="02020603050405020304" pitchFamily="18" charset="0"/>
                    </a:rPr>
                    <a:t>(s)</a:t>
                  </a:r>
                  <a:endParaRPr lang="en-US" sz="2000" dirty="0">
                    <a:effectLst/>
                    <a:latin typeface="Times New Roman" panose="02020603050405020304" pitchFamily="18" charset="0"/>
                    <a:ea typeface="Times New Roman" panose="02020603050405020304" pitchFamily="18" charset="0"/>
                  </a:endParaRPr>
                </a:p>
              </p:txBody>
            </p:sp>
          </mc:Choice>
          <mc:Fallback xmlns="">
            <p:sp>
              <p:nvSpPr>
                <p:cNvPr id="23" name="TextBox 24"/>
                <p:cNvSpPr txBox="1">
                  <a:spLocks noRot="1" noChangeAspect="1" noMove="1" noResize="1" noEditPoints="1" noAdjustHandles="1" noChangeArrowheads="1" noChangeShapeType="1" noTextEdit="1"/>
                </p:cNvSpPr>
                <p:nvPr/>
              </p:nvSpPr>
              <p:spPr>
                <a:xfrm>
                  <a:off x="5478697" y="363410"/>
                  <a:ext cx="780494" cy="400110"/>
                </a:xfrm>
                <a:prstGeom prst="rect">
                  <a:avLst/>
                </a:prstGeom>
                <a:blipFill>
                  <a:blip r:embed="rId4"/>
                  <a:stretch>
                    <a:fillRect t="-9231" b="-27692"/>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TextBox 25"/>
                <p:cNvSpPr txBox="1"/>
                <p:nvPr/>
              </p:nvSpPr>
              <p:spPr>
                <a:xfrm>
                  <a:off x="9046735" y="1567895"/>
                  <a:ext cx="779652" cy="494131"/>
                </a:xfrm>
                <a:prstGeom prst="rect">
                  <a:avLst/>
                </a:prstGeom>
                <a:noFill/>
                <a:ln>
                  <a:noFill/>
                </a:ln>
              </p:spPr>
              <p:txBody>
                <a:bodyPr wrap="square" rtlCol="1">
                  <a:noAutofit/>
                </a:bodyPr>
                <a:lstStyle/>
                <a:p>
                  <a:pPr marL="0" marR="0">
                    <a:spcBef>
                      <a:spcPts val="0"/>
                    </a:spcBef>
                    <a:spcAft>
                      <a:spcPts val="0"/>
                    </a:spcAft>
                  </a:pPr>
                  <a14:m>
                    <m:oMath xmlns:m="http://schemas.openxmlformats.org/officeDocument/2006/math">
                      <m:r>
                        <a:rPr lang="en-US" sz="2000" b="0" i="1" kern="1200" smtClean="0">
                          <a:solidFill>
                            <a:srgbClr val="000000"/>
                          </a:solidFill>
                          <a:effectLst/>
                          <a:latin typeface="Cambria Math" panose="02040503050406030204" pitchFamily="18" charset="0"/>
                          <a:ea typeface="Cambria Math" panose="02040503050406030204" pitchFamily="18" charset="0"/>
                        </a:rPr>
                        <m:t>𝑦</m:t>
                      </m:r>
                      <m:r>
                        <a:rPr lang="en-US" sz="2000" i="1" kern="1200" baseline="-25000">
                          <a:solidFill>
                            <a:srgbClr val="000000"/>
                          </a:solidFill>
                          <a:effectLst/>
                          <a:latin typeface="Cambria Math" panose="02040503050406030204" pitchFamily="18" charset="0"/>
                          <a:ea typeface="Cambria Math" panose="02040503050406030204" pitchFamily="18" charset="0"/>
                        </a:rPr>
                        <m:t> </m:t>
                      </m:r>
                    </m:oMath>
                  </a14:m>
                  <a:r>
                    <a:rPr lang="en-US" sz="2000" kern="1200" dirty="0">
                      <a:solidFill>
                        <a:srgbClr val="000000"/>
                      </a:solidFill>
                      <a:effectLst/>
                      <a:latin typeface="Times New Roman" panose="02020603050405020304" pitchFamily="18" charset="0"/>
                      <a:ea typeface="Times New Roman" panose="02020603050405020304" pitchFamily="18" charset="0"/>
                    </a:rPr>
                    <a:t>(s)</a:t>
                  </a:r>
                  <a:endParaRPr lang="en-US" sz="2000" dirty="0">
                    <a:effectLst/>
                    <a:latin typeface="Times New Roman" panose="02020603050405020304" pitchFamily="18" charset="0"/>
                    <a:ea typeface="Times New Roman" panose="02020603050405020304" pitchFamily="18" charset="0"/>
                  </a:endParaRPr>
                </a:p>
              </p:txBody>
            </p:sp>
          </mc:Choice>
          <mc:Fallback xmlns="">
            <p:sp>
              <p:nvSpPr>
                <p:cNvPr id="24" name="TextBox 25"/>
                <p:cNvSpPr txBox="1">
                  <a:spLocks noRot="1" noChangeAspect="1" noMove="1" noResize="1" noEditPoints="1" noAdjustHandles="1" noChangeArrowheads="1" noChangeShapeType="1" noTextEdit="1"/>
                </p:cNvSpPr>
                <p:nvPr/>
              </p:nvSpPr>
              <p:spPr>
                <a:xfrm>
                  <a:off x="9046735" y="1567895"/>
                  <a:ext cx="779652" cy="494131"/>
                </a:xfrm>
                <a:prstGeom prst="rect">
                  <a:avLst/>
                </a:prstGeom>
                <a:blipFill>
                  <a:blip r:embed="rId5"/>
                  <a:stretch>
                    <a:fillRect t="-6173" b="-2469"/>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TextBox 26"/>
                <p:cNvSpPr txBox="1"/>
                <p:nvPr/>
              </p:nvSpPr>
              <p:spPr>
                <a:xfrm>
                  <a:off x="2632651" y="1404324"/>
                  <a:ext cx="887422" cy="369332"/>
                </a:xfrm>
                <a:prstGeom prst="rect">
                  <a:avLst/>
                </a:prstGeom>
                <a:noFill/>
                <a:ln>
                  <a:noFill/>
                </a:ln>
              </p:spPr>
              <p:txBody>
                <a:bodyPr wrap="square" rtlCol="1">
                  <a:spAutoFit/>
                </a:bodyPr>
                <a:lstStyle/>
                <a:p>
                  <a:pPr marL="0" marR="0">
                    <a:spcBef>
                      <a:spcPts val="0"/>
                    </a:spcBef>
                    <a:spcAft>
                      <a:spcPts val="0"/>
                    </a:spcAft>
                  </a:pPr>
                  <a14:m>
                    <m:oMath xmlns:m="http://schemas.openxmlformats.org/officeDocument/2006/math">
                      <m:r>
                        <a:rPr lang="en-US" b="0" i="1" kern="1200" smtClean="0">
                          <a:solidFill>
                            <a:srgbClr val="000000"/>
                          </a:solidFill>
                          <a:effectLst/>
                          <a:latin typeface="Cambria Math" panose="02040503050406030204" pitchFamily="18" charset="0"/>
                          <a:ea typeface="Cambria Math" panose="02040503050406030204" pitchFamily="18" charset="0"/>
                        </a:rPr>
                        <m:t>𝑦</m:t>
                      </m:r>
                      <m:r>
                        <m:rPr>
                          <m:sty m:val="p"/>
                        </m:rPr>
                        <a:rPr lang="en-US" kern="1200" baseline="-25000">
                          <a:solidFill>
                            <a:srgbClr val="000000"/>
                          </a:solidFill>
                          <a:effectLst/>
                          <a:latin typeface="Cambria Math" panose="02040503050406030204" pitchFamily="18" charset="0"/>
                          <a:ea typeface="Cambria Math" panose="02040503050406030204" pitchFamily="18" charset="0"/>
                        </a:rPr>
                        <m:t>sp</m:t>
                      </m:r>
                      <m:r>
                        <a:rPr lang="en-US" i="1" kern="1200" baseline="-25000">
                          <a:solidFill>
                            <a:srgbClr val="000000"/>
                          </a:solidFill>
                          <a:effectLst/>
                          <a:latin typeface="Cambria Math" panose="02040503050406030204" pitchFamily="18" charset="0"/>
                          <a:ea typeface="Cambria Math" panose="02040503050406030204" pitchFamily="18" charset="0"/>
                        </a:rPr>
                        <m:t> </m:t>
                      </m:r>
                    </m:oMath>
                  </a14:m>
                  <a:r>
                    <a:rPr lang="en-US" kern="1200" dirty="0">
                      <a:solidFill>
                        <a:srgbClr val="000000"/>
                      </a:solidFill>
                      <a:effectLst/>
                      <a:latin typeface="Times New Roman" panose="02020603050405020304" pitchFamily="18" charset="0"/>
                      <a:ea typeface="Times New Roman" panose="02020603050405020304" pitchFamily="18" charset="0"/>
                    </a:rPr>
                    <a:t>(s)</a:t>
                  </a:r>
                  <a:endParaRPr lang="en-US" dirty="0">
                    <a:effectLst/>
                    <a:latin typeface="Times New Roman" panose="02020603050405020304" pitchFamily="18" charset="0"/>
                    <a:ea typeface="Times New Roman" panose="02020603050405020304" pitchFamily="18" charset="0"/>
                  </a:endParaRPr>
                </a:p>
              </p:txBody>
            </p:sp>
          </mc:Choice>
          <mc:Fallback xmlns="">
            <p:sp>
              <p:nvSpPr>
                <p:cNvPr id="25" name="TextBox 26"/>
                <p:cNvSpPr txBox="1">
                  <a:spLocks noRot="1" noChangeAspect="1" noMove="1" noResize="1" noEditPoints="1" noAdjustHandles="1" noChangeArrowheads="1" noChangeShapeType="1" noTextEdit="1"/>
                </p:cNvSpPr>
                <p:nvPr/>
              </p:nvSpPr>
              <p:spPr>
                <a:xfrm>
                  <a:off x="2632651" y="1404324"/>
                  <a:ext cx="887422" cy="369332"/>
                </a:xfrm>
                <a:prstGeom prst="rect">
                  <a:avLst/>
                </a:prstGeom>
                <a:blipFill>
                  <a:blip r:embed="rId6"/>
                  <a:stretch>
                    <a:fillRect t="-8197" b="-24590"/>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Rectangle 25"/>
                <p:cNvSpPr/>
                <p:nvPr/>
              </p:nvSpPr>
              <p:spPr>
                <a:xfrm>
                  <a:off x="6772355" y="273475"/>
                  <a:ext cx="964366" cy="675698"/>
                </a:xfrm>
                <a:prstGeom prst="rect">
                  <a:avLst/>
                </a:prstGeom>
                <a:ln>
                  <a:solidFill>
                    <a:sysClr val="windowText" lastClr="000000"/>
                  </a:solidFill>
                </a:ln>
              </p:spPr>
              <p:txBody>
                <a:bodyPr wrap="none">
                  <a:spAutoFit/>
                </a:bodyPr>
                <a:lstStyle/>
                <a:p>
                  <a:pPr marL="0" marR="0">
                    <a:spcBef>
                      <a:spcPts val="0"/>
                    </a:spcBef>
                    <a:spcAft>
                      <a:spcPts val="0"/>
                    </a:spcAft>
                  </a:pPr>
                  <a14:m>
                    <m:oMathPara xmlns:m="http://schemas.openxmlformats.org/officeDocument/2006/math">
                      <m:oMathParaPr>
                        <m:jc m:val="centerGroup"/>
                      </m:oMathParaPr>
                      <m:oMath xmlns:m="http://schemas.openxmlformats.org/officeDocument/2006/math">
                        <m:f>
                          <m:fPr>
                            <m:ctrlPr>
                              <a:rPr lang="en-US" sz="2000" i="1" kern="1200" smtClean="0">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ctrlPr>
                          </m:fPr>
                          <m:num>
                            <m:r>
                              <a:rPr lang="en-US" sz="2000" i="1" kern="1200">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 1</m:t>
                            </m:r>
                          </m:num>
                          <m:den>
                            <m:r>
                              <a:rPr lang="en-US" sz="2000" b="0" i="1" kern="1200" smtClean="0">
                                <a:solidFill>
                                  <a:srgbClr val="000000"/>
                                </a:solidFill>
                                <a:effectLst/>
                                <a:latin typeface="Cambria Math" panose="02040503050406030204" pitchFamily="18" charset="0"/>
                                <a:ea typeface="Cambria Math" panose="02040503050406030204" pitchFamily="18" charset="0"/>
                                <a:cs typeface="Arial" panose="020B0604020202020204" pitchFamily="34" charset="0"/>
                              </a:rPr>
                              <m:t>2</m:t>
                            </m:r>
                            <m:r>
                              <a:rPr lang="en-US" sz="2000" i="1" kern="1200">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𝑠</m:t>
                            </m:r>
                            <m:r>
                              <a:rPr lang="en-US" sz="2000" kern="1200">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+1</m:t>
                            </m:r>
                          </m:den>
                        </m:f>
                      </m:oMath>
                    </m:oMathPara>
                  </a14:m>
                  <a:endParaRPr lang="en-US" sz="1200" dirty="0">
                    <a:effectLst/>
                    <a:latin typeface="Times New Roman" panose="02020603050405020304" pitchFamily="18" charset="0"/>
                    <a:ea typeface="Times New Roman" panose="02020603050405020304" pitchFamily="18" charset="0"/>
                  </a:endParaRPr>
                </a:p>
              </p:txBody>
            </p:sp>
          </mc:Choice>
          <mc:Fallback xmlns="">
            <p:sp>
              <p:nvSpPr>
                <p:cNvPr id="26" name="Rectangle 25"/>
                <p:cNvSpPr>
                  <a:spLocks noRot="1" noChangeAspect="1" noMove="1" noResize="1" noEditPoints="1" noAdjustHandles="1" noChangeArrowheads="1" noChangeShapeType="1" noTextEdit="1"/>
                </p:cNvSpPr>
                <p:nvPr/>
              </p:nvSpPr>
              <p:spPr>
                <a:xfrm>
                  <a:off x="6772355" y="273475"/>
                  <a:ext cx="964366" cy="675698"/>
                </a:xfrm>
                <a:prstGeom prst="rect">
                  <a:avLst/>
                </a:prstGeom>
                <a:blipFill>
                  <a:blip r:embed="rId7"/>
                  <a:stretch>
                    <a:fillRect/>
                  </a:stretch>
                </a:blipFill>
                <a:ln>
                  <a:solidFill>
                    <a:sysClr val="windowText" lastClr="00000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Rectangle 26"/>
                <p:cNvSpPr/>
                <p:nvPr/>
              </p:nvSpPr>
              <p:spPr>
                <a:xfrm>
                  <a:off x="6960177" y="1513915"/>
                  <a:ext cx="964366" cy="675698"/>
                </a:xfrm>
                <a:prstGeom prst="rect">
                  <a:avLst/>
                </a:prstGeom>
                <a:ln>
                  <a:solidFill>
                    <a:sysClr val="windowText" lastClr="000000"/>
                  </a:solidFill>
                </a:ln>
              </p:spPr>
              <p:txBody>
                <a:bodyPr wrap="none">
                  <a:spAutoFit/>
                </a:bodyPr>
                <a:lstStyle/>
                <a:p>
                  <a:pPr marL="0" marR="0">
                    <a:spcBef>
                      <a:spcPts val="0"/>
                    </a:spcBef>
                    <a:spcAft>
                      <a:spcPts val="0"/>
                    </a:spcAft>
                  </a:pPr>
                  <a14:m>
                    <m:oMathPara xmlns:m="http://schemas.openxmlformats.org/officeDocument/2006/math">
                      <m:oMathParaPr>
                        <m:jc m:val="centerGroup"/>
                      </m:oMathParaPr>
                      <m:oMath xmlns:m="http://schemas.openxmlformats.org/officeDocument/2006/math">
                        <m:f>
                          <m:fPr>
                            <m:ctrlPr>
                              <a:rPr lang="en-US" sz="2000" i="1" kern="1200" smtClean="0">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ctrlPr>
                          </m:fPr>
                          <m:num>
                            <m:r>
                              <a:rPr lang="en-US" sz="2000" i="1" kern="1200">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 </m:t>
                            </m:r>
                            <m:r>
                              <a:rPr lang="en-US" sz="2000" b="0" i="1" kern="1200" smtClean="0">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2</m:t>
                            </m:r>
                          </m:num>
                          <m:den>
                            <m:r>
                              <a:rPr lang="en-US" sz="2000" b="0" i="1" kern="1200" smtClean="0">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2</m:t>
                            </m:r>
                            <m:r>
                              <a:rPr lang="en-US" sz="2000" i="1" kern="1200">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𝑠</m:t>
                            </m:r>
                            <m:r>
                              <a:rPr lang="en-US" sz="2000" kern="1200">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+1</m:t>
                            </m:r>
                          </m:den>
                        </m:f>
                      </m:oMath>
                    </m:oMathPara>
                  </a14:m>
                  <a:endParaRPr lang="en-US" sz="1200" dirty="0">
                    <a:effectLst/>
                    <a:latin typeface="Times New Roman" panose="02020603050405020304" pitchFamily="18" charset="0"/>
                    <a:ea typeface="Times New Roman" panose="02020603050405020304" pitchFamily="18" charset="0"/>
                  </a:endParaRPr>
                </a:p>
              </p:txBody>
            </p:sp>
          </mc:Choice>
          <mc:Fallback xmlns="">
            <p:sp>
              <p:nvSpPr>
                <p:cNvPr id="27" name="Rectangle 26"/>
                <p:cNvSpPr>
                  <a:spLocks noRot="1" noChangeAspect="1" noMove="1" noResize="1" noEditPoints="1" noAdjustHandles="1" noChangeArrowheads="1" noChangeShapeType="1" noTextEdit="1"/>
                </p:cNvSpPr>
                <p:nvPr/>
              </p:nvSpPr>
              <p:spPr>
                <a:xfrm>
                  <a:off x="6960177" y="1513915"/>
                  <a:ext cx="964366" cy="675698"/>
                </a:xfrm>
                <a:prstGeom prst="rect">
                  <a:avLst/>
                </a:prstGeom>
                <a:blipFill>
                  <a:blip r:embed="rId8"/>
                  <a:stretch>
                    <a:fillRect/>
                  </a:stretch>
                </a:blipFill>
                <a:ln>
                  <a:solidFill>
                    <a:sysClr val="windowText" lastClr="00000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Rectangle 27"/>
                <p:cNvSpPr/>
                <p:nvPr/>
              </p:nvSpPr>
              <p:spPr>
                <a:xfrm>
                  <a:off x="5655712" y="2670102"/>
                  <a:ext cx="629852" cy="400110"/>
                </a:xfrm>
                <a:prstGeom prst="rect">
                  <a:avLst/>
                </a:prstGeom>
                <a:ln>
                  <a:solidFill>
                    <a:sysClr val="windowText" lastClr="000000"/>
                  </a:solidFill>
                </a:ln>
              </p:spPr>
              <p:txBody>
                <a:bodyPr wrap="none">
                  <a:spAutoFit/>
                </a:bodyPr>
                <a:lstStyle/>
                <a:p>
                  <a:pPr marL="0" marR="0">
                    <a:spcBef>
                      <a:spcPts val="0"/>
                    </a:spcBef>
                    <a:spcAft>
                      <a:spcPts val="0"/>
                    </a:spcAft>
                  </a:pPr>
                  <a14:m>
                    <m:oMathPara xmlns:m="http://schemas.openxmlformats.org/officeDocument/2006/math">
                      <m:oMathParaPr>
                        <m:jc m:val="centerGroup"/>
                      </m:oMathParaPr>
                      <m:oMath xmlns:m="http://schemas.openxmlformats.org/officeDocument/2006/math">
                        <m:r>
                          <a:rPr lang="en-US" sz="2000" b="0" i="1" kern="1200" smtClean="0">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𝐺𝑚</m:t>
                        </m:r>
                      </m:oMath>
                    </m:oMathPara>
                  </a14:m>
                  <a:endParaRPr lang="en-US" sz="1200" dirty="0">
                    <a:effectLst/>
                    <a:latin typeface="Times New Roman" panose="02020603050405020304" pitchFamily="18" charset="0"/>
                    <a:ea typeface="Times New Roman" panose="02020603050405020304" pitchFamily="18" charset="0"/>
                  </a:endParaRPr>
                </a:p>
              </p:txBody>
            </p:sp>
          </mc:Choice>
          <mc:Fallback xmlns="">
            <p:sp>
              <p:nvSpPr>
                <p:cNvPr id="28" name="Rectangle 27"/>
                <p:cNvSpPr>
                  <a:spLocks noRot="1" noChangeAspect="1" noMove="1" noResize="1" noEditPoints="1" noAdjustHandles="1" noChangeArrowheads="1" noChangeShapeType="1" noTextEdit="1"/>
                </p:cNvSpPr>
                <p:nvPr/>
              </p:nvSpPr>
              <p:spPr>
                <a:xfrm>
                  <a:off x="5655712" y="2670102"/>
                  <a:ext cx="629852" cy="400110"/>
                </a:xfrm>
                <a:prstGeom prst="rect">
                  <a:avLst/>
                </a:prstGeom>
                <a:blipFill>
                  <a:blip r:embed="rId9"/>
                  <a:stretch>
                    <a:fillRect/>
                  </a:stretch>
                </a:blipFill>
                <a:ln>
                  <a:solidFill>
                    <a:sysClr val="windowText" lastClr="00000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TextBox 36"/>
                <p:cNvSpPr txBox="1"/>
                <p:nvPr/>
              </p:nvSpPr>
              <p:spPr>
                <a:xfrm>
                  <a:off x="4420520" y="2511669"/>
                  <a:ext cx="907629" cy="338554"/>
                </a:xfrm>
                <a:prstGeom prst="rect">
                  <a:avLst/>
                </a:prstGeom>
                <a:noFill/>
                <a:ln>
                  <a:noFill/>
                </a:ln>
              </p:spPr>
              <p:txBody>
                <a:bodyPr wrap="square" rtlCol="1">
                  <a:spAutoFit/>
                </a:bodyPr>
                <a:lstStyle/>
                <a:p>
                  <a:pPr marL="0" marR="0">
                    <a:spcBef>
                      <a:spcPts val="0"/>
                    </a:spcBef>
                    <a:spcAft>
                      <a:spcPts val="0"/>
                    </a:spcAft>
                  </a:pPr>
                  <a14:m>
                    <m:oMath xmlns:m="http://schemas.openxmlformats.org/officeDocument/2006/math">
                      <m:r>
                        <a:rPr lang="en-US" sz="1600" b="0" i="1" kern="1200" smtClean="0">
                          <a:solidFill>
                            <a:srgbClr val="000000"/>
                          </a:solidFill>
                          <a:effectLst/>
                          <a:latin typeface="Cambria Math" panose="02040503050406030204" pitchFamily="18" charset="0"/>
                          <a:ea typeface="Cambria Math" panose="02040503050406030204" pitchFamily="18" charset="0"/>
                        </a:rPr>
                        <m:t>𝑦</m:t>
                      </m:r>
                      <m:r>
                        <m:rPr>
                          <m:sty m:val="p"/>
                        </m:rPr>
                        <a:rPr lang="en-US" sz="1600" kern="1200" baseline="-25000">
                          <a:solidFill>
                            <a:srgbClr val="000000"/>
                          </a:solidFill>
                          <a:effectLst/>
                          <a:latin typeface="Cambria Math" panose="02040503050406030204" pitchFamily="18" charset="0"/>
                          <a:ea typeface="Cambria Math" panose="02040503050406030204" pitchFamily="18" charset="0"/>
                        </a:rPr>
                        <m:t>m</m:t>
                      </m:r>
                      <m:r>
                        <a:rPr lang="en-US" sz="1600" i="1" kern="1200" baseline="-25000">
                          <a:solidFill>
                            <a:srgbClr val="000000"/>
                          </a:solidFill>
                          <a:effectLst/>
                          <a:latin typeface="Cambria Math" panose="02040503050406030204" pitchFamily="18" charset="0"/>
                          <a:ea typeface="Cambria Math" panose="02040503050406030204" pitchFamily="18" charset="0"/>
                        </a:rPr>
                        <m:t> </m:t>
                      </m:r>
                    </m:oMath>
                  </a14:m>
                  <a:r>
                    <a:rPr lang="en-US" sz="1600" kern="1200" dirty="0">
                      <a:solidFill>
                        <a:srgbClr val="000000"/>
                      </a:solidFill>
                      <a:effectLst/>
                      <a:latin typeface="Times New Roman" panose="02020603050405020304" pitchFamily="18" charset="0"/>
                      <a:ea typeface="Times New Roman" panose="02020603050405020304" pitchFamily="18" charset="0"/>
                    </a:rPr>
                    <a:t>(s)</a:t>
                  </a:r>
                  <a:endParaRPr lang="en-US" sz="1600" dirty="0">
                    <a:effectLst/>
                    <a:latin typeface="Times New Roman" panose="02020603050405020304" pitchFamily="18" charset="0"/>
                    <a:ea typeface="Times New Roman" panose="02020603050405020304" pitchFamily="18" charset="0"/>
                  </a:endParaRPr>
                </a:p>
              </p:txBody>
            </p:sp>
          </mc:Choice>
          <mc:Fallback xmlns="">
            <p:sp>
              <p:nvSpPr>
                <p:cNvPr id="29" name="TextBox 36"/>
                <p:cNvSpPr txBox="1">
                  <a:spLocks noRot="1" noChangeAspect="1" noMove="1" noResize="1" noEditPoints="1" noAdjustHandles="1" noChangeArrowheads="1" noChangeShapeType="1" noTextEdit="1"/>
                </p:cNvSpPr>
                <p:nvPr/>
              </p:nvSpPr>
              <p:spPr>
                <a:xfrm>
                  <a:off x="4420520" y="2511669"/>
                  <a:ext cx="907629" cy="338554"/>
                </a:xfrm>
                <a:prstGeom prst="rect">
                  <a:avLst/>
                </a:prstGeom>
                <a:blipFill>
                  <a:blip r:embed="rId10"/>
                  <a:stretch>
                    <a:fillRect t="-5455" b="-23636"/>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TextBox 37"/>
                <p:cNvSpPr txBox="1"/>
                <p:nvPr/>
              </p:nvSpPr>
              <p:spPr>
                <a:xfrm>
                  <a:off x="3920587" y="1306557"/>
                  <a:ext cx="594421" cy="369332"/>
                </a:xfrm>
                <a:prstGeom prst="rect">
                  <a:avLst/>
                </a:prstGeom>
                <a:noFill/>
                <a:ln>
                  <a:noFill/>
                </a:ln>
              </p:spPr>
              <p:txBody>
                <a:bodyPr wrap="square" rtlCol="1">
                  <a:spAutoFit/>
                </a:bodyPr>
                <a:lstStyle/>
                <a:p>
                  <a:pPr marL="0" marR="0">
                    <a:spcBef>
                      <a:spcPts val="0"/>
                    </a:spcBef>
                    <a:spcAft>
                      <a:spcPts val="0"/>
                    </a:spcAft>
                  </a:pPr>
                  <a14:m>
                    <m:oMath xmlns:m="http://schemas.openxmlformats.org/officeDocument/2006/math">
                      <m:r>
                        <a:rPr lang="en-US" i="1" kern="1200">
                          <a:solidFill>
                            <a:srgbClr val="000000"/>
                          </a:solidFill>
                          <a:effectLst/>
                          <a:latin typeface="Cambria Math" panose="02040503050406030204" pitchFamily="18" charset="0"/>
                          <a:ea typeface="Cambria Math" panose="02040503050406030204" pitchFamily="18" charset="0"/>
                        </a:rPr>
                        <m:t>𝐸</m:t>
                      </m:r>
                    </m:oMath>
                  </a14:m>
                  <a:r>
                    <a:rPr lang="en-US" kern="1200" dirty="0">
                      <a:solidFill>
                        <a:srgbClr val="000000"/>
                      </a:solidFill>
                      <a:effectLst/>
                      <a:latin typeface="Times New Roman" panose="02020603050405020304" pitchFamily="18" charset="0"/>
                      <a:ea typeface="Times New Roman" panose="02020603050405020304" pitchFamily="18" charset="0"/>
                    </a:rPr>
                    <a:t>(s)</a:t>
                  </a:r>
                  <a:endParaRPr lang="en-US" sz="2400" dirty="0">
                    <a:effectLst/>
                    <a:latin typeface="Times New Roman" panose="02020603050405020304" pitchFamily="18" charset="0"/>
                    <a:ea typeface="Times New Roman" panose="02020603050405020304" pitchFamily="18" charset="0"/>
                  </a:endParaRPr>
                </a:p>
              </p:txBody>
            </p:sp>
          </mc:Choice>
          <mc:Fallback xmlns="">
            <p:sp>
              <p:nvSpPr>
                <p:cNvPr id="30" name="TextBox 37"/>
                <p:cNvSpPr txBox="1">
                  <a:spLocks noRot="1" noChangeAspect="1" noMove="1" noResize="1" noEditPoints="1" noAdjustHandles="1" noChangeArrowheads="1" noChangeShapeType="1" noTextEdit="1"/>
                </p:cNvSpPr>
                <p:nvPr/>
              </p:nvSpPr>
              <p:spPr>
                <a:xfrm>
                  <a:off x="3920587" y="1306557"/>
                  <a:ext cx="594421" cy="369332"/>
                </a:xfrm>
                <a:prstGeom prst="rect">
                  <a:avLst/>
                </a:prstGeom>
                <a:blipFill>
                  <a:blip r:embed="rId11"/>
                  <a:stretch>
                    <a:fillRect t="-8197" r="-7143" b="-24590"/>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TextBox 30"/>
                <p:cNvSpPr txBox="1"/>
                <p:nvPr/>
              </p:nvSpPr>
              <p:spPr>
                <a:xfrm>
                  <a:off x="4413013" y="1661916"/>
                  <a:ext cx="900051" cy="400110"/>
                </a:xfrm>
                <a:prstGeom prst="rect">
                  <a:avLst/>
                </a:prstGeom>
                <a:noFill/>
                <a:ln>
                  <a:solidFill>
                    <a:sysClr val="windowText" lastClr="000000"/>
                  </a:solidFill>
                </a:ln>
              </p:spPr>
              <p:txBody>
                <a:bodyPr wrap="square" rtlCol="0">
                  <a:spAutoFit/>
                </a:bodyPr>
                <a:lstStyle/>
                <a:p>
                  <a:pPr marL="0" marR="0">
                    <a:spcBef>
                      <a:spcPts val="0"/>
                    </a:spcBef>
                    <a:spcAft>
                      <a:spcPts val="0"/>
                    </a:spcAft>
                  </a:pPr>
                  <a14:m>
                    <m:oMathPara xmlns:m="http://schemas.openxmlformats.org/officeDocument/2006/math">
                      <m:oMathParaPr>
                        <m:jc m:val="centerGroup"/>
                      </m:oMathParaPr>
                      <m:oMath xmlns:m="http://schemas.openxmlformats.org/officeDocument/2006/math">
                        <m:r>
                          <a:rPr lang="en-US" sz="2000" b="0" i="1" kern="1200" smtClean="0">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𝐺𝑐</m:t>
                        </m:r>
                      </m:oMath>
                    </m:oMathPara>
                  </a14:m>
                  <a:endParaRPr lang="en-US" sz="2000" dirty="0">
                    <a:effectLst/>
                    <a:latin typeface="Times New Roman" panose="02020603050405020304" pitchFamily="18" charset="0"/>
                    <a:ea typeface="Times New Roman" panose="02020603050405020304" pitchFamily="18" charset="0"/>
                  </a:endParaRPr>
                </a:p>
              </p:txBody>
            </p:sp>
          </mc:Choice>
          <mc:Fallback xmlns="">
            <p:sp>
              <p:nvSpPr>
                <p:cNvPr id="31" name="TextBox 30"/>
                <p:cNvSpPr txBox="1">
                  <a:spLocks noRot="1" noChangeAspect="1" noMove="1" noResize="1" noEditPoints="1" noAdjustHandles="1" noChangeArrowheads="1" noChangeShapeType="1" noTextEdit="1"/>
                </p:cNvSpPr>
                <p:nvPr/>
              </p:nvSpPr>
              <p:spPr>
                <a:xfrm>
                  <a:off x="4413013" y="1661916"/>
                  <a:ext cx="900051" cy="400110"/>
                </a:xfrm>
                <a:prstGeom prst="rect">
                  <a:avLst/>
                </a:prstGeom>
                <a:blipFill>
                  <a:blip r:embed="rId12"/>
                  <a:stretch>
                    <a:fillRect/>
                  </a:stretch>
                </a:blipFill>
                <a:ln>
                  <a:solidFill>
                    <a:sysClr val="windowText" lastClr="000000"/>
                  </a:solidFill>
                </a:ln>
              </p:spPr>
              <p:txBody>
                <a:bodyPr/>
                <a:lstStyle/>
                <a:p>
                  <a:r>
                    <a:rPr lang="en-US">
                      <a:noFill/>
                    </a:rPr>
                    <a:t> </a:t>
                  </a:r>
                </a:p>
              </p:txBody>
            </p:sp>
          </mc:Fallback>
        </mc:AlternateContent>
      </p:grpSp>
      <p:cxnSp>
        <p:nvCxnSpPr>
          <p:cNvPr id="37" name="Straight Connector 36"/>
          <p:cNvCxnSpPr/>
          <p:nvPr/>
        </p:nvCxnSpPr>
        <p:spPr>
          <a:xfrm>
            <a:off x="709729" y="3670713"/>
            <a:ext cx="11136573"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104" name="Group 103"/>
          <p:cNvGrpSpPr/>
          <p:nvPr/>
        </p:nvGrpSpPr>
        <p:grpSpPr>
          <a:xfrm>
            <a:off x="2350704" y="3921314"/>
            <a:ext cx="7854622" cy="2573590"/>
            <a:chOff x="2350704" y="3921314"/>
            <a:chExt cx="7854622" cy="2573590"/>
          </a:xfrm>
        </p:grpSpPr>
        <p:grpSp>
          <p:nvGrpSpPr>
            <p:cNvPr id="72" name="Group 71"/>
            <p:cNvGrpSpPr/>
            <p:nvPr/>
          </p:nvGrpSpPr>
          <p:grpSpPr>
            <a:xfrm>
              <a:off x="2350704" y="3921314"/>
              <a:ext cx="7854622" cy="2573590"/>
              <a:chOff x="2480207" y="4016955"/>
              <a:chExt cx="7854622" cy="2573590"/>
            </a:xfrm>
          </p:grpSpPr>
          <mc:AlternateContent xmlns:mc="http://schemas.openxmlformats.org/markup-compatibility/2006" xmlns:a14="http://schemas.microsoft.com/office/drawing/2010/main">
            <mc:Choice Requires="a14">
              <p:sp>
                <p:nvSpPr>
                  <p:cNvPr id="73" name="TextBox 72"/>
                  <p:cNvSpPr txBox="1"/>
                  <p:nvPr/>
                </p:nvSpPr>
                <p:spPr>
                  <a:xfrm>
                    <a:off x="5474606" y="5221492"/>
                    <a:ext cx="900051" cy="400110"/>
                  </a:xfrm>
                  <a:prstGeom prst="rect">
                    <a:avLst/>
                  </a:prstGeom>
                  <a:noFill/>
                  <a:ln>
                    <a:solidFill>
                      <a:sysClr val="windowText" lastClr="000000"/>
                    </a:solidFill>
                  </a:ln>
                </p:spPr>
                <p:txBody>
                  <a:bodyPr wrap="square" rtlCol="0">
                    <a:spAutoFit/>
                  </a:bodyPr>
                  <a:lstStyle/>
                  <a:p>
                    <a:pPr marL="0" marR="0">
                      <a:spcBef>
                        <a:spcPts val="0"/>
                      </a:spcBef>
                      <a:spcAft>
                        <a:spcPts val="0"/>
                      </a:spcAft>
                    </a:pPr>
                    <a14:m>
                      <m:oMathPara xmlns:m="http://schemas.openxmlformats.org/officeDocument/2006/math">
                        <m:oMathParaPr>
                          <m:jc m:val="centerGroup"/>
                        </m:oMathParaPr>
                        <m:oMath xmlns:m="http://schemas.openxmlformats.org/officeDocument/2006/math">
                          <m:r>
                            <a:rPr lang="en-US" sz="2000" b="0" i="1" kern="1200" smtClean="0">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𝐺𝑣</m:t>
                          </m:r>
                        </m:oMath>
                      </m:oMathPara>
                    </a14:m>
                    <a:endParaRPr lang="en-US" sz="2000" dirty="0">
                      <a:effectLst/>
                      <a:latin typeface="Times New Roman" panose="02020603050405020304" pitchFamily="18" charset="0"/>
                      <a:ea typeface="Times New Roman" panose="02020603050405020304" pitchFamily="18" charset="0"/>
                    </a:endParaRPr>
                  </a:p>
                </p:txBody>
              </p:sp>
            </mc:Choice>
            <mc:Fallback xmlns="">
              <p:sp>
                <p:nvSpPr>
                  <p:cNvPr id="73" name="TextBox 72"/>
                  <p:cNvSpPr txBox="1">
                    <a:spLocks noRot="1" noChangeAspect="1" noMove="1" noResize="1" noEditPoints="1" noAdjustHandles="1" noChangeArrowheads="1" noChangeShapeType="1" noTextEdit="1"/>
                  </p:cNvSpPr>
                  <p:nvPr/>
                </p:nvSpPr>
                <p:spPr>
                  <a:xfrm>
                    <a:off x="5474606" y="5221492"/>
                    <a:ext cx="900051" cy="400110"/>
                  </a:xfrm>
                  <a:prstGeom prst="rect">
                    <a:avLst/>
                  </a:prstGeom>
                  <a:blipFill>
                    <a:blip r:embed="rId13"/>
                    <a:stretch>
                      <a:fillRect/>
                    </a:stretch>
                  </a:blipFill>
                  <a:ln>
                    <a:solidFill>
                      <a:sysClr val="windowText" lastClr="000000"/>
                    </a:solidFill>
                  </a:ln>
                </p:spPr>
                <p:txBody>
                  <a:bodyPr/>
                  <a:lstStyle/>
                  <a:p>
                    <a:r>
                      <a:rPr lang="en-US">
                        <a:noFill/>
                      </a:rPr>
                      <a:t> </a:t>
                    </a:r>
                  </a:p>
                </p:txBody>
              </p:sp>
            </mc:Fallback>
          </mc:AlternateContent>
          <p:grpSp>
            <p:nvGrpSpPr>
              <p:cNvPr id="74" name="Group 73"/>
              <p:cNvGrpSpPr/>
              <p:nvPr/>
            </p:nvGrpSpPr>
            <p:grpSpPr>
              <a:xfrm>
                <a:off x="3482431" y="5156302"/>
                <a:ext cx="457515" cy="492477"/>
                <a:chOff x="755873" y="859698"/>
                <a:chExt cx="345056" cy="310740"/>
              </a:xfrm>
            </p:grpSpPr>
            <p:sp>
              <p:nvSpPr>
                <p:cNvPr id="99" name="Oval 98"/>
                <p:cNvSpPr/>
                <p:nvPr/>
              </p:nvSpPr>
              <p:spPr>
                <a:xfrm>
                  <a:off x="755873" y="859887"/>
                  <a:ext cx="345056" cy="310551"/>
                </a:xfrm>
                <a:prstGeom prst="ellipse">
                  <a:avLst/>
                </a:prstGeom>
                <a:solidFill>
                  <a:sysClr val="window" lastClr="FFFFFF"/>
                </a:solid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00" name="TextBox 32"/>
                <p:cNvSpPr txBox="1"/>
                <p:nvPr/>
              </p:nvSpPr>
              <p:spPr>
                <a:xfrm>
                  <a:off x="813364" y="859698"/>
                  <a:ext cx="229870" cy="233039"/>
                </a:xfrm>
                <a:prstGeom prst="rect">
                  <a:avLst/>
                </a:prstGeom>
                <a:noFill/>
              </p:spPr>
              <p:txBody>
                <a:bodyPr wrap="square" rtlCol="0">
                  <a:spAutoFit/>
                </a:bodyPr>
                <a:lstStyle/>
                <a:p>
                  <a:pPr marL="0" marR="0">
                    <a:spcBef>
                      <a:spcPts val="0"/>
                    </a:spcBef>
                    <a:spcAft>
                      <a:spcPts val="0"/>
                    </a:spcAft>
                  </a:pPr>
                  <a:r>
                    <a:rPr lang="en-US"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a:t>
                  </a:r>
                  <a:endParaRPr lang="en-US" sz="2400" dirty="0">
                    <a:effectLst/>
                    <a:latin typeface="Times New Roman" panose="02020603050405020304" pitchFamily="18" charset="0"/>
                    <a:ea typeface="Times New Roman" panose="02020603050405020304" pitchFamily="18" charset="0"/>
                  </a:endParaRPr>
                </a:p>
              </p:txBody>
            </p:sp>
          </p:grpSp>
          <p:grpSp>
            <p:nvGrpSpPr>
              <p:cNvPr id="75" name="Group 74"/>
              <p:cNvGrpSpPr/>
              <p:nvPr/>
            </p:nvGrpSpPr>
            <p:grpSpPr>
              <a:xfrm>
                <a:off x="6993107" y="5156545"/>
                <a:ext cx="613319" cy="595863"/>
                <a:chOff x="4163308" y="859698"/>
                <a:chExt cx="345056" cy="310740"/>
              </a:xfrm>
            </p:grpSpPr>
            <p:sp>
              <p:nvSpPr>
                <p:cNvPr id="97" name="Oval 96"/>
                <p:cNvSpPr/>
                <p:nvPr/>
              </p:nvSpPr>
              <p:spPr>
                <a:xfrm>
                  <a:off x="4163308" y="859887"/>
                  <a:ext cx="345056" cy="310551"/>
                </a:xfrm>
                <a:prstGeom prst="ellipse">
                  <a:avLst/>
                </a:prstGeom>
                <a:solidFill>
                  <a:sysClr val="window" lastClr="FFFFFF"/>
                </a:solid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98" name="TextBox 30"/>
                <p:cNvSpPr txBox="1"/>
                <p:nvPr/>
              </p:nvSpPr>
              <p:spPr>
                <a:xfrm>
                  <a:off x="4220718" y="859698"/>
                  <a:ext cx="229870" cy="252459"/>
                </a:xfrm>
                <a:prstGeom prst="rect">
                  <a:avLst/>
                </a:prstGeom>
                <a:noFill/>
              </p:spPr>
              <p:txBody>
                <a:bodyPr wrap="square" rtlCol="0">
                  <a:spAutoFit/>
                </a:bodyPr>
                <a:lstStyle/>
                <a:p>
                  <a:pPr marL="0" marR="0">
                    <a:spcBef>
                      <a:spcPts val="0"/>
                    </a:spcBef>
                    <a:spcAft>
                      <a:spcPts val="0"/>
                    </a:spcAft>
                  </a:pPr>
                  <a:r>
                    <a:rPr lang="en-US" sz="20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a:t>
                  </a:r>
                  <a:endParaRPr lang="en-US" sz="2800" dirty="0">
                    <a:effectLst/>
                    <a:latin typeface="Times New Roman" panose="02020603050405020304" pitchFamily="18" charset="0"/>
                    <a:ea typeface="Times New Roman" panose="02020603050405020304" pitchFamily="18" charset="0"/>
                  </a:endParaRPr>
                </a:p>
              </p:txBody>
            </p:sp>
          </p:grpSp>
          <p:cxnSp>
            <p:nvCxnSpPr>
              <p:cNvPr id="76" name="Straight Arrow Connector 75"/>
              <p:cNvCxnSpPr/>
              <p:nvPr/>
            </p:nvCxnSpPr>
            <p:spPr>
              <a:xfrm>
                <a:off x="5140475" y="5402689"/>
                <a:ext cx="334131" cy="0"/>
              </a:xfrm>
              <a:prstGeom prst="straightConnector1">
                <a:avLst/>
              </a:prstGeom>
              <a:noFill/>
              <a:ln w="12700" cap="flat" cmpd="sng" algn="ctr">
                <a:solidFill>
                  <a:sysClr val="windowText" lastClr="000000"/>
                </a:solidFill>
                <a:prstDash val="solid"/>
                <a:miter lim="800000"/>
                <a:tailEnd type="triangle"/>
              </a:ln>
              <a:effectLst/>
            </p:spPr>
          </p:cxnSp>
          <p:cxnSp>
            <p:nvCxnSpPr>
              <p:cNvPr id="77" name="Straight Arrow Connector 76"/>
              <p:cNvCxnSpPr/>
              <p:nvPr/>
            </p:nvCxnSpPr>
            <p:spPr>
              <a:xfrm>
                <a:off x="6392204" y="5458767"/>
                <a:ext cx="588091" cy="0"/>
              </a:xfrm>
              <a:prstGeom prst="straightConnector1">
                <a:avLst/>
              </a:prstGeom>
              <a:noFill/>
              <a:ln w="12700" cap="flat" cmpd="sng" algn="ctr">
                <a:solidFill>
                  <a:sysClr val="windowText" lastClr="000000"/>
                </a:solidFill>
                <a:prstDash val="solid"/>
                <a:miter lim="800000"/>
                <a:tailEnd type="triangle"/>
              </a:ln>
              <a:effectLst/>
            </p:spPr>
          </p:cxnSp>
          <p:cxnSp>
            <p:nvCxnSpPr>
              <p:cNvPr id="78" name="Straight Arrow Connector 77"/>
              <p:cNvCxnSpPr/>
              <p:nvPr/>
            </p:nvCxnSpPr>
            <p:spPr>
              <a:xfrm>
                <a:off x="3947122" y="5402689"/>
                <a:ext cx="286398" cy="0"/>
              </a:xfrm>
              <a:prstGeom prst="straightConnector1">
                <a:avLst/>
              </a:prstGeom>
              <a:noFill/>
              <a:ln w="12700" cap="flat" cmpd="sng" algn="ctr">
                <a:solidFill>
                  <a:sysClr val="windowText" lastClr="000000"/>
                </a:solidFill>
                <a:prstDash val="solid"/>
                <a:miter lim="800000"/>
                <a:tailEnd type="triangle"/>
              </a:ln>
              <a:effectLst/>
            </p:spPr>
          </p:cxnSp>
          <p:cxnSp>
            <p:nvCxnSpPr>
              <p:cNvPr id="79" name="Straight Arrow Connector 78"/>
              <p:cNvCxnSpPr/>
              <p:nvPr/>
            </p:nvCxnSpPr>
            <p:spPr>
              <a:xfrm>
                <a:off x="7631345" y="5442230"/>
                <a:ext cx="334131" cy="0"/>
              </a:xfrm>
              <a:prstGeom prst="straightConnector1">
                <a:avLst/>
              </a:prstGeom>
              <a:noFill/>
              <a:ln w="12700" cap="flat" cmpd="sng" algn="ctr">
                <a:solidFill>
                  <a:sysClr val="windowText" lastClr="000000"/>
                </a:solidFill>
                <a:prstDash val="solid"/>
                <a:miter lim="800000"/>
                <a:tailEnd type="triangle"/>
              </a:ln>
              <a:effectLst/>
            </p:spPr>
          </p:cxnSp>
          <p:cxnSp>
            <p:nvCxnSpPr>
              <p:cNvPr id="80" name="Straight Connector 79"/>
              <p:cNvCxnSpPr/>
              <p:nvPr/>
            </p:nvCxnSpPr>
            <p:spPr>
              <a:xfrm flipH="1" flipV="1">
                <a:off x="3674742" y="6385719"/>
                <a:ext cx="1813853" cy="0"/>
              </a:xfrm>
              <a:prstGeom prst="line">
                <a:avLst/>
              </a:prstGeom>
              <a:noFill/>
              <a:ln w="12700" cap="flat" cmpd="sng" algn="ctr">
                <a:solidFill>
                  <a:sysClr val="windowText" lastClr="000000"/>
                </a:solidFill>
                <a:prstDash val="solid"/>
                <a:miter lim="800000"/>
              </a:ln>
              <a:effectLst/>
            </p:spPr>
          </p:cxnSp>
          <p:cxnSp>
            <p:nvCxnSpPr>
              <p:cNvPr id="81" name="Straight Arrow Connector 80"/>
              <p:cNvCxnSpPr/>
              <p:nvPr/>
            </p:nvCxnSpPr>
            <p:spPr>
              <a:xfrm flipH="1">
                <a:off x="6113651" y="6385719"/>
                <a:ext cx="3035387" cy="0"/>
              </a:xfrm>
              <a:prstGeom prst="straightConnector1">
                <a:avLst/>
              </a:prstGeom>
              <a:noFill/>
              <a:ln w="12700" cap="flat" cmpd="sng" algn="ctr">
                <a:solidFill>
                  <a:sysClr val="windowText" lastClr="000000"/>
                </a:solidFill>
                <a:prstDash val="solid"/>
                <a:miter lim="800000"/>
                <a:tailEnd type="triangle"/>
              </a:ln>
              <a:effectLst/>
            </p:spPr>
          </p:cxnSp>
          <p:cxnSp>
            <p:nvCxnSpPr>
              <p:cNvPr id="82" name="Straight Connector 81"/>
              <p:cNvCxnSpPr/>
              <p:nvPr/>
            </p:nvCxnSpPr>
            <p:spPr>
              <a:xfrm>
                <a:off x="9168507" y="5421547"/>
                <a:ext cx="0" cy="1005840"/>
              </a:xfrm>
              <a:prstGeom prst="line">
                <a:avLst/>
              </a:prstGeom>
              <a:noFill/>
              <a:ln w="12700" cap="flat" cmpd="sng" algn="ctr">
                <a:solidFill>
                  <a:sysClr val="windowText" lastClr="000000"/>
                </a:solidFill>
                <a:prstDash val="solid"/>
                <a:miter lim="800000"/>
              </a:ln>
              <a:effectLst/>
            </p:spPr>
          </p:cxnSp>
          <p:cxnSp>
            <p:nvCxnSpPr>
              <p:cNvPr id="83" name="Straight Arrow Connector 82"/>
              <p:cNvCxnSpPr/>
              <p:nvPr/>
            </p:nvCxnSpPr>
            <p:spPr>
              <a:xfrm>
                <a:off x="7299441" y="4544774"/>
                <a:ext cx="0" cy="606397"/>
              </a:xfrm>
              <a:prstGeom prst="straightConnector1">
                <a:avLst/>
              </a:prstGeom>
              <a:noFill/>
              <a:ln w="12700" cap="flat" cmpd="sng" algn="ctr">
                <a:solidFill>
                  <a:sysClr val="windowText" lastClr="000000"/>
                </a:solidFill>
                <a:prstDash val="solid"/>
                <a:miter lim="800000"/>
                <a:tailEnd type="triangle"/>
              </a:ln>
              <a:effectLst/>
            </p:spPr>
          </p:cxnSp>
          <p:cxnSp>
            <p:nvCxnSpPr>
              <p:cNvPr id="84" name="Straight Arrow Connector 83"/>
              <p:cNvCxnSpPr/>
              <p:nvPr/>
            </p:nvCxnSpPr>
            <p:spPr>
              <a:xfrm>
                <a:off x="8929842" y="5380194"/>
                <a:ext cx="477330" cy="0"/>
              </a:xfrm>
              <a:prstGeom prst="straightConnector1">
                <a:avLst/>
              </a:prstGeom>
              <a:noFill/>
              <a:ln w="12700" cap="flat" cmpd="sng" algn="ctr">
                <a:solidFill>
                  <a:sysClr val="windowText" lastClr="000000"/>
                </a:solidFill>
                <a:prstDash val="solid"/>
                <a:miter lim="800000"/>
                <a:tailEnd type="triangle"/>
              </a:ln>
              <a:effectLst/>
            </p:spPr>
          </p:cxnSp>
          <p:cxnSp>
            <p:nvCxnSpPr>
              <p:cNvPr id="85" name="Straight Arrow Connector 84"/>
              <p:cNvCxnSpPr/>
              <p:nvPr/>
            </p:nvCxnSpPr>
            <p:spPr>
              <a:xfrm rot="16200000" flipV="1">
                <a:off x="3303886" y="6019634"/>
                <a:ext cx="741711" cy="0"/>
              </a:xfrm>
              <a:prstGeom prst="straightConnector1">
                <a:avLst/>
              </a:prstGeom>
              <a:noFill/>
              <a:ln w="12700" cap="flat" cmpd="sng" algn="ctr">
                <a:solidFill>
                  <a:sysClr val="windowText" lastClr="000000"/>
                </a:solidFill>
                <a:prstDash val="solid"/>
                <a:miter lim="800000"/>
                <a:tailEnd type="triangle"/>
              </a:ln>
              <a:effectLst/>
            </p:spPr>
          </p:cxnSp>
          <p:pic>
            <p:nvPicPr>
              <p:cNvPr id="86" name="Picture 85"/>
              <p:cNvPicPr>
                <a:picLocks noChangeAspect="1"/>
              </p:cNvPicPr>
              <p:nvPr/>
            </p:nvPicPr>
            <p:blipFill>
              <a:blip r:embed="rId3"/>
              <a:stretch>
                <a:fillRect/>
              </a:stretch>
            </p:blipFill>
            <p:spPr>
              <a:xfrm>
                <a:off x="2862861" y="5276326"/>
                <a:ext cx="727514" cy="251215"/>
              </a:xfrm>
              <a:prstGeom prst="rect">
                <a:avLst/>
              </a:prstGeom>
            </p:spPr>
          </p:pic>
          <p:sp>
            <p:nvSpPr>
              <p:cNvPr id="87" name="TextBox 22"/>
              <p:cNvSpPr txBox="1"/>
              <p:nvPr/>
            </p:nvSpPr>
            <p:spPr>
              <a:xfrm>
                <a:off x="3181665" y="4800853"/>
                <a:ext cx="293843" cy="503732"/>
              </a:xfrm>
              <a:prstGeom prst="rect">
                <a:avLst/>
              </a:prstGeom>
              <a:noFill/>
            </p:spPr>
            <p:txBody>
              <a:bodyPr wrap="square" rtlCol="0">
                <a:spAutoFit/>
              </a:bodyPr>
              <a:lstStyle/>
              <a:p>
                <a:pPr marL="0" marR="0">
                  <a:spcBef>
                    <a:spcPts val="0"/>
                  </a:spcBef>
                  <a:spcAft>
                    <a:spcPts val="0"/>
                  </a:spcAft>
                </a:pPr>
                <a:r>
                  <a:rPr lang="en-US" sz="1800"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a:t>
                </a:r>
                <a:endParaRPr lang="en-US" sz="1200">
                  <a:effectLst/>
                  <a:latin typeface="Times New Roman" panose="02020603050405020304" pitchFamily="18" charset="0"/>
                  <a:ea typeface="Times New Roman" panose="02020603050405020304" pitchFamily="18" charset="0"/>
                </a:endParaRPr>
              </a:p>
            </p:txBody>
          </p:sp>
          <p:sp>
            <p:nvSpPr>
              <p:cNvPr id="88" name="TextBox 23"/>
              <p:cNvSpPr txBox="1"/>
              <p:nvPr/>
            </p:nvSpPr>
            <p:spPr>
              <a:xfrm>
                <a:off x="3272493" y="5363562"/>
                <a:ext cx="293843" cy="503732"/>
              </a:xfrm>
              <a:prstGeom prst="rect">
                <a:avLst/>
              </a:prstGeom>
              <a:noFill/>
            </p:spPr>
            <p:txBody>
              <a:bodyPr wrap="square" rtlCol="0">
                <a:spAutoFit/>
              </a:bodyPr>
              <a:lstStyle/>
              <a:p>
                <a:pPr marL="0" marR="0">
                  <a:spcBef>
                    <a:spcPts val="0"/>
                  </a:spcBef>
                  <a:spcAft>
                    <a:spcPts val="0"/>
                  </a:spcAft>
                </a:pPr>
                <a:r>
                  <a:rPr lang="en-US" sz="1800"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_</a:t>
                </a:r>
                <a:endParaRPr lang="en-US" sz="1200">
                  <a:effectLst/>
                  <a:latin typeface="Times New Roman" panose="02020603050405020304" pitchFamily="18" charset="0"/>
                  <a:ea typeface="Times New Roman" panose="02020603050405020304" pitchFamily="18" charset="0"/>
                </a:endParaRPr>
              </a:p>
            </p:txBody>
          </p:sp>
          <mc:AlternateContent xmlns:mc="http://schemas.openxmlformats.org/markup-compatibility/2006" xmlns:a14="http://schemas.microsoft.com/office/drawing/2010/main">
            <mc:Choice Requires="a14">
              <p:sp>
                <p:nvSpPr>
                  <p:cNvPr id="89" name="TextBox 24"/>
                  <p:cNvSpPr txBox="1"/>
                  <p:nvPr/>
                </p:nvSpPr>
                <p:spPr>
                  <a:xfrm>
                    <a:off x="5639274" y="4016955"/>
                    <a:ext cx="780494" cy="400110"/>
                  </a:xfrm>
                  <a:prstGeom prst="rect">
                    <a:avLst/>
                  </a:prstGeom>
                  <a:noFill/>
                  <a:ln>
                    <a:noFill/>
                  </a:ln>
                </p:spPr>
                <p:txBody>
                  <a:bodyPr wrap="square" rtlCol="1">
                    <a:spAutoFit/>
                  </a:bodyPr>
                  <a:lstStyle/>
                  <a:p>
                    <a:pPr marL="0" marR="0">
                      <a:spcBef>
                        <a:spcPts val="0"/>
                      </a:spcBef>
                      <a:spcAft>
                        <a:spcPts val="0"/>
                      </a:spcAft>
                    </a:pPr>
                    <a14:m>
                      <m:oMath xmlns:m="http://schemas.openxmlformats.org/officeDocument/2006/math">
                        <m:r>
                          <a:rPr lang="en-US" sz="2000" b="0" i="1" kern="1200" smtClean="0">
                            <a:solidFill>
                              <a:srgbClr val="000000"/>
                            </a:solidFill>
                            <a:effectLst/>
                            <a:latin typeface="Cambria Math" panose="02040503050406030204" pitchFamily="18" charset="0"/>
                            <a:ea typeface="Cambria Math" panose="02040503050406030204" pitchFamily="18" charset="0"/>
                          </a:rPr>
                          <m:t>𝑥</m:t>
                        </m:r>
                        <m:r>
                          <m:rPr>
                            <m:sty m:val="p"/>
                          </m:rPr>
                          <a:rPr lang="en-US" sz="2000" kern="1200" baseline="-25000">
                            <a:solidFill>
                              <a:srgbClr val="000000"/>
                            </a:solidFill>
                            <a:effectLst/>
                            <a:latin typeface="Cambria Math" panose="02040503050406030204" pitchFamily="18" charset="0"/>
                            <a:ea typeface="Cambria Math" panose="02040503050406030204" pitchFamily="18" charset="0"/>
                          </a:rPr>
                          <m:t>i</m:t>
                        </m:r>
                        <m:r>
                          <a:rPr lang="en-US" sz="2000" i="1" kern="1200" baseline="-25000">
                            <a:solidFill>
                              <a:srgbClr val="000000"/>
                            </a:solidFill>
                            <a:effectLst/>
                            <a:latin typeface="Cambria Math" panose="02040503050406030204" pitchFamily="18" charset="0"/>
                            <a:ea typeface="Cambria Math" panose="02040503050406030204" pitchFamily="18" charset="0"/>
                          </a:rPr>
                          <m:t> </m:t>
                        </m:r>
                      </m:oMath>
                    </a14:m>
                    <a:r>
                      <a:rPr lang="en-US" sz="2000" kern="1200" dirty="0">
                        <a:solidFill>
                          <a:srgbClr val="000000"/>
                        </a:solidFill>
                        <a:effectLst/>
                        <a:latin typeface="Times New Roman" panose="02020603050405020304" pitchFamily="18" charset="0"/>
                        <a:ea typeface="Times New Roman" panose="02020603050405020304" pitchFamily="18" charset="0"/>
                      </a:rPr>
                      <a:t>(s)</a:t>
                    </a:r>
                    <a:endParaRPr lang="en-US" sz="2000" dirty="0">
                      <a:effectLst/>
                      <a:latin typeface="Times New Roman" panose="02020603050405020304" pitchFamily="18" charset="0"/>
                      <a:ea typeface="Times New Roman" panose="02020603050405020304" pitchFamily="18" charset="0"/>
                    </a:endParaRPr>
                  </a:p>
                </p:txBody>
              </p:sp>
            </mc:Choice>
            <mc:Fallback xmlns="">
              <p:sp>
                <p:nvSpPr>
                  <p:cNvPr id="89" name="TextBox 24"/>
                  <p:cNvSpPr txBox="1">
                    <a:spLocks noRot="1" noChangeAspect="1" noMove="1" noResize="1" noEditPoints="1" noAdjustHandles="1" noChangeArrowheads="1" noChangeShapeType="1" noTextEdit="1"/>
                  </p:cNvSpPr>
                  <p:nvPr/>
                </p:nvSpPr>
                <p:spPr>
                  <a:xfrm>
                    <a:off x="5639274" y="4016955"/>
                    <a:ext cx="780494" cy="400110"/>
                  </a:xfrm>
                  <a:prstGeom prst="rect">
                    <a:avLst/>
                  </a:prstGeom>
                  <a:blipFill>
                    <a:blip r:embed="rId14"/>
                    <a:stretch>
                      <a:fillRect t="-7576" b="-25758"/>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0" name="TextBox 25"/>
                  <p:cNvSpPr txBox="1"/>
                  <p:nvPr/>
                </p:nvSpPr>
                <p:spPr>
                  <a:xfrm>
                    <a:off x="9555177" y="5133128"/>
                    <a:ext cx="779652" cy="494131"/>
                  </a:xfrm>
                  <a:prstGeom prst="rect">
                    <a:avLst/>
                  </a:prstGeom>
                  <a:noFill/>
                  <a:ln>
                    <a:noFill/>
                  </a:ln>
                </p:spPr>
                <p:txBody>
                  <a:bodyPr wrap="square" rtlCol="1">
                    <a:noAutofit/>
                  </a:bodyPr>
                  <a:lstStyle/>
                  <a:p>
                    <a:pPr marL="0" marR="0">
                      <a:spcBef>
                        <a:spcPts val="0"/>
                      </a:spcBef>
                      <a:spcAft>
                        <a:spcPts val="0"/>
                      </a:spcAft>
                    </a:pPr>
                    <a14:m>
                      <m:oMath xmlns:m="http://schemas.openxmlformats.org/officeDocument/2006/math">
                        <m:r>
                          <a:rPr lang="en-US" sz="2000" b="0" i="1" kern="1200" smtClean="0">
                            <a:solidFill>
                              <a:srgbClr val="000000"/>
                            </a:solidFill>
                            <a:effectLst/>
                            <a:latin typeface="Cambria Math" panose="02040503050406030204" pitchFamily="18" charset="0"/>
                            <a:ea typeface="Cambria Math" panose="02040503050406030204" pitchFamily="18" charset="0"/>
                          </a:rPr>
                          <m:t>𝑦</m:t>
                        </m:r>
                        <m:r>
                          <a:rPr lang="en-US" sz="2000" i="1" kern="1200" baseline="-25000">
                            <a:solidFill>
                              <a:srgbClr val="000000"/>
                            </a:solidFill>
                            <a:effectLst/>
                            <a:latin typeface="Cambria Math" panose="02040503050406030204" pitchFamily="18" charset="0"/>
                            <a:ea typeface="Cambria Math" panose="02040503050406030204" pitchFamily="18" charset="0"/>
                          </a:rPr>
                          <m:t> </m:t>
                        </m:r>
                      </m:oMath>
                    </a14:m>
                    <a:r>
                      <a:rPr lang="en-US" sz="2000" kern="1200" dirty="0">
                        <a:solidFill>
                          <a:srgbClr val="000000"/>
                        </a:solidFill>
                        <a:effectLst/>
                        <a:latin typeface="Times New Roman" panose="02020603050405020304" pitchFamily="18" charset="0"/>
                        <a:ea typeface="Times New Roman" panose="02020603050405020304" pitchFamily="18" charset="0"/>
                      </a:rPr>
                      <a:t>(s)</a:t>
                    </a:r>
                    <a:endParaRPr lang="en-US" sz="2000" dirty="0">
                      <a:effectLst/>
                      <a:latin typeface="Times New Roman" panose="02020603050405020304" pitchFamily="18" charset="0"/>
                      <a:ea typeface="Times New Roman" panose="02020603050405020304" pitchFamily="18" charset="0"/>
                    </a:endParaRPr>
                  </a:p>
                </p:txBody>
              </p:sp>
            </mc:Choice>
            <mc:Fallback xmlns="">
              <p:sp>
                <p:nvSpPr>
                  <p:cNvPr id="90" name="TextBox 25"/>
                  <p:cNvSpPr txBox="1">
                    <a:spLocks noRot="1" noChangeAspect="1" noMove="1" noResize="1" noEditPoints="1" noAdjustHandles="1" noChangeArrowheads="1" noChangeShapeType="1" noTextEdit="1"/>
                  </p:cNvSpPr>
                  <p:nvPr/>
                </p:nvSpPr>
                <p:spPr>
                  <a:xfrm>
                    <a:off x="9555177" y="5133128"/>
                    <a:ext cx="779652" cy="494131"/>
                  </a:xfrm>
                  <a:prstGeom prst="rect">
                    <a:avLst/>
                  </a:prstGeom>
                  <a:blipFill>
                    <a:blip r:embed="rId15"/>
                    <a:stretch>
                      <a:fillRect t="-6173" b="-2469"/>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1" name="TextBox 26"/>
                  <p:cNvSpPr txBox="1"/>
                  <p:nvPr/>
                </p:nvSpPr>
                <p:spPr>
                  <a:xfrm>
                    <a:off x="2480207" y="4924657"/>
                    <a:ext cx="887422" cy="369332"/>
                  </a:xfrm>
                  <a:prstGeom prst="rect">
                    <a:avLst/>
                  </a:prstGeom>
                  <a:noFill/>
                  <a:ln>
                    <a:noFill/>
                  </a:ln>
                </p:spPr>
                <p:txBody>
                  <a:bodyPr wrap="square" rtlCol="1">
                    <a:spAutoFit/>
                  </a:bodyPr>
                  <a:lstStyle/>
                  <a:p>
                    <a:pPr marL="0" marR="0">
                      <a:spcBef>
                        <a:spcPts val="0"/>
                      </a:spcBef>
                      <a:spcAft>
                        <a:spcPts val="0"/>
                      </a:spcAft>
                    </a:pPr>
                    <a14:m>
                      <m:oMath xmlns:m="http://schemas.openxmlformats.org/officeDocument/2006/math">
                        <m:r>
                          <a:rPr lang="en-US" b="0" i="1" kern="1200" smtClean="0">
                            <a:solidFill>
                              <a:srgbClr val="000000"/>
                            </a:solidFill>
                            <a:effectLst/>
                            <a:latin typeface="Cambria Math" panose="02040503050406030204" pitchFamily="18" charset="0"/>
                            <a:ea typeface="Cambria Math" panose="02040503050406030204" pitchFamily="18" charset="0"/>
                          </a:rPr>
                          <m:t>𝑦</m:t>
                        </m:r>
                        <m:r>
                          <m:rPr>
                            <m:sty m:val="p"/>
                          </m:rPr>
                          <a:rPr lang="en-US" kern="1200" baseline="-25000">
                            <a:solidFill>
                              <a:srgbClr val="000000"/>
                            </a:solidFill>
                            <a:effectLst/>
                            <a:latin typeface="Cambria Math" panose="02040503050406030204" pitchFamily="18" charset="0"/>
                            <a:ea typeface="Cambria Math" panose="02040503050406030204" pitchFamily="18" charset="0"/>
                          </a:rPr>
                          <m:t>sp</m:t>
                        </m:r>
                        <m:r>
                          <a:rPr lang="en-US" i="1" kern="1200" baseline="-25000">
                            <a:solidFill>
                              <a:srgbClr val="000000"/>
                            </a:solidFill>
                            <a:effectLst/>
                            <a:latin typeface="Cambria Math" panose="02040503050406030204" pitchFamily="18" charset="0"/>
                            <a:ea typeface="Cambria Math" panose="02040503050406030204" pitchFamily="18" charset="0"/>
                          </a:rPr>
                          <m:t> </m:t>
                        </m:r>
                      </m:oMath>
                    </a14:m>
                    <a:r>
                      <a:rPr lang="en-US" kern="1200" dirty="0">
                        <a:solidFill>
                          <a:srgbClr val="000000"/>
                        </a:solidFill>
                        <a:effectLst/>
                        <a:latin typeface="Times New Roman" panose="02020603050405020304" pitchFamily="18" charset="0"/>
                        <a:ea typeface="Times New Roman" panose="02020603050405020304" pitchFamily="18" charset="0"/>
                      </a:rPr>
                      <a:t>(s)</a:t>
                    </a:r>
                    <a:endParaRPr lang="en-US" dirty="0">
                      <a:effectLst/>
                      <a:latin typeface="Times New Roman" panose="02020603050405020304" pitchFamily="18" charset="0"/>
                      <a:ea typeface="Times New Roman" panose="02020603050405020304" pitchFamily="18" charset="0"/>
                    </a:endParaRPr>
                  </a:p>
                </p:txBody>
              </p:sp>
            </mc:Choice>
            <mc:Fallback xmlns="">
              <p:sp>
                <p:nvSpPr>
                  <p:cNvPr id="91" name="TextBox 26"/>
                  <p:cNvSpPr txBox="1">
                    <a:spLocks noRot="1" noChangeAspect="1" noMove="1" noResize="1" noEditPoints="1" noAdjustHandles="1" noChangeArrowheads="1" noChangeShapeType="1" noTextEdit="1"/>
                  </p:cNvSpPr>
                  <p:nvPr/>
                </p:nvSpPr>
                <p:spPr>
                  <a:xfrm>
                    <a:off x="2480207" y="4924657"/>
                    <a:ext cx="887422" cy="369332"/>
                  </a:xfrm>
                  <a:prstGeom prst="rect">
                    <a:avLst/>
                  </a:prstGeom>
                  <a:blipFill>
                    <a:blip r:embed="rId16"/>
                    <a:stretch>
                      <a:fillRect t="-8197" b="-24590"/>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2" name="Rectangle 91"/>
                  <p:cNvSpPr/>
                  <p:nvPr/>
                </p:nvSpPr>
                <p:spPr>
                  <a:xfrm>
                    <a:off x="7965476" y="5061701"/>
                    <a:ext cx="964366" cy="675698"/>
                  </a:xfrm>
                  <a:prstGeom prst="rect">
                    <a:avLst/>
                  </a:prstGeom>
                  <a:ln>
                    <a:solidFill>
                      <a:sysClr val="windowText" lastClr="000000"/>
                    </a:solidFill>
                  </a:ln>
                </p:spPr>
                <p:txBody>
                  <a:bodyPr wrap="none">
                    <a:spAutoFit/>
                  </a:bodyPr>
                  <a:lstStyle/>
                  <a:p>
                    <a:pPr marL="0" marR="0">
                      <a:spcBef>
                        <a:spcPts val="0"/>
                      </a:spcBef>
                      <a:spcAft>
                        <a:spcPts val="0"/>
                      </a:spcAft>
                    </a:pPr>
                    <a14:m>
                      <m:oMathPara xmlns:m="http://schemas.openxmlformats.org/officeDocument/2006/math">
                        <m:oMathParaPr>
                          <m:jc m:val="centerGroup"/>
                        </m:oMathParaPr>
                        <m:oMath xmlns:m="http://schemas.openxmlformats.org/officeDocument/2006/math">
                          <m:f>
                            <m:fPr>
                              <m:ctrlPr>
                                <a:rPr lang="en-US" sz="2000" i="1" kern="1200" smtClean="0">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ctrlPr>
                            </m:fPr>
                            <m:num>
                              <m:r>
                                <a:rPr lang="en-US" sz="2000" i="1" kern="1200">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 </m:t>
                              </m:r>
                              <m:r>
                                <a:rPr lang="en-US" sz="2000" b="0" i="1" kern="1200" smtClean="0">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2</m:t>
                              </m:r>
                            </m:num>
                            <m:den>
                              <m:r>
                                <a:rPr lang="en-US" sz="2000" b="0" i="1" kern="1200" smtClean="0">
                                  <a:solidFill>
                                    <a:srgbClr val="000000"/>
                                  </a:solidFill>
                                  <a:effectLst/>
                                  <a:latin typeface="Cambria Math" panose="02040503050406030204" pitchFamily="18" charset="0"/>
                                  <a:ea typeface="Cambria Math" panose="02040503050406030204" pitchFamily="18" charset="0"/>
                                  <a:cs typeface="Arial" panose="020B0604020202020204" pitchFamily="34" charset="0"/>
                                </a:rPr>
                                <m:t>2</m:t>
                              </m:r>
                              <m:r>
                                <a:rPr lang="en-US" sz="2000" i="1" kern="1200">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𝑠</m:t>
                              </m:r>
                              <m:r>
                                <a:rPr lang="en-US" sz="2000" kern="1200">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+1</m:t>
                              </m:r>
                            </m:den>
                          </m:f>
                        </m:oMath>
                      </m:oMathPara>
                    </a14:m>
                    <a:endParaRPr lang="en-US" sz="1200" dirty="0">
                      <a:effectLst/>
                      <a:latin typeface="Times New Roman" panose="02020603050405020304" pitchFamily="18" charset="0"/>
                      <a:ea typeface="Times New Roman" panose="02020603050405020304" pitchFamily="18" charset="0"/>
                    </a:endParaRPr>
                  </a:p>
                </p:txBody>
              </p:sp>
            </mc:Choice>
            <mc:Fallback xmlns="">
              <p:sp>
                <p:nvSpPr>
                  <p:cNvPr id="92" name="Rectangle 91"/>
                  <p:cNvSpPr>
                    <a:spLocks noRot="1" noChangeAspect="1" noMove="1" noResize="1" noEditPoints="1" noAdjustHandles="1" noChangeArrowheads="1" noChangeShapeType="1" noTextEdit="1"/>
                  </p:cNvSpPr>
                  <p:nvPr/>
                </p:nvSpPr>
                <p:spPr>
                  <a:xfrm>
                    <a:off x="7965476" y="5061701"/>
                    <a:ext cx="964366" cy="675698"/>
                  </a:xfrm>
                  <a:prstGeom prst="rect">
                    <a:avLst/>
                  </a:prstGeom>
                  <a:blipFill>
                    <a:blip r:embed="rId17"/>
                    <a:stretch>
                      <a:fillRect/>
                    </a:stretch>
                  </a:blipFill>
                  <a:ln>
                    <a:solidFill>
                      <a:sysClr val="windowText" lastClr="00000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3" name="Rectangle 92"/>
                  <p:cNvSpPr/>
                  <p:nvPr/>
                </p:nvSpPr>
                <p:spPr>
                  <a:xfrm>
                    <a:off x="5503268" y="6190435"/>
                    <a:ext cx="629852" cy="400110"/>
                  </a:xfrm>
                  <a:prstGeom prst="rect">
                    <a:avLst/>
                  </a:prstGeom>
                  <a:ln>
                    <a:solidFill>
                      <a:sysClr val="windowText" lastClr="000000"/>
                    </a:solidFill>
                  </a:ln>
                </p:spPr>
                <p:txBody>
                  <a:bodyPr wrap="none">
                    <a:spAutoFit/>
                  </a:bodyPr>
                  <a:lstStyle/>
                  <a:p>
                    <a:pPr marL="0" marR="0">
                      <a:spcBef>
                        <a:spcPts val="0"/>
                      </a:spcBef>
                      <a:spcAft>
                        <a:spcPts val="0"/>
                      </a:spcAft>
                    </a:pPr>
                    <a14:m>
                      <m:oMathPara xmlns:m="http://schemas.openxmlformats.org/officeDocument/2006/math">
                        <m:oMathParaPr>
                          <m:jc m:val="centerGroup"/>
                        </m:oMathParaPr>
                        <m:oMath xmlns:m="http://schemas.openxmlformats.org/officeDocument/2006/math">
                          <m:r>
                            <a:rPr lang="en-US" sz="2000" b="0" i="1" kern="1200" smtClean="0">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𝐺𝑚</m:t>
                          </m:r>
                        </m:oMath>
                      </m:oMathPara>
                    </a14:m>
                    <a:endParaRPr lang="en-US" sz="1200" dirty="0">
                      <a:effectLst/>
                      <a:latin typeface="Times New Roman" panose="02020603050405020304" pitchFamily="18" charset="0"/>
                      <a:ea typeface="Times New Roman" panose="02020603050405020304" pitchFamily="18" charset="0"/>
                    </a:endParaRPr>
                  </a:p>
                </p:txBody>
              </p:sp>
            </mc:Choice>
            <mc:Fallback xmlns="">
              <p:sp>
                <p:nvSpPr>
                  <p:cNvPr id="93" name="Rectangle 92"/>
                  <p:cNvSpPr>
                    <a:spLocks noRot="1" noChangeAspect="1" noMove="1" noResize="1" noEditPoints="1" noAdjustHandles="1" noChangeArrowheads="1" noChangeShapeType="1" noTextEdit="1"/>
                  </p:cNvSpPr>
                  <p:nvPr/>
                </p:nvSpPr>
                <p:spPr>
                  <a:xfrm>
                    <a:off x="5503268" y="6190435"/>
                    <a:ext cx="629852" cy="400110"/>
                  </a:xfrm>
                  <a:prstGeom prst="rect">
                    <a:avLst/>
                  </a:prstGeom>
                  <a:blipFill>
                    <a:blip r:embed="rId18"/>
                    <a:stretch>
                      <a:fillRect/>
                    </a:stretch>
                  </a:blipFill>
                  <a:ln>
                    <a:solidFill>
                      <a:sysClr val="windowText" lastClr="00000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4" name="TextBox 36"/>
                  <p:cNvSpPr txBox="1"/>
                  <p:nvPr/>
                </p:nvSpPr>
                <p:spPr>
                  <a:xfrm>
                    <a:off x="4268076" y="6032002"/>
                    <a:ext cx="907629" cy="338554"/>
                  </a:xfrm>
                  <a:prstGeom prst="rect">
                    <a:avLst/>
                  </a:prstGeom>
                  <a:noFill/>
                  <a:ln>
                    <a:noFill/>
                  </a:ln>
                </p:spPr>
                <p:txBody>
                  <a:bodyPr wrap="square" rtlCol="1">
                    <a:spAutoFit/>
                  </a:bodyPr>
                  <a:lstStyle/>
                  <a:p>
                    <a:pPr marL="0" marR="0">
                      <a:spcBef>
                        <a:spcPts val="0"/>
                      </a:spcBef>
                      <a:spcAft>
                        <a:spcPts val="0"/>
                      </a:spcAft>
                    </a:pPr>
                    <a14:m>
                      <m:oMath xmlns:m="http://schemas.openxmlformats.org/officeDocument/2006/math">
                        <m:r>
                          <a:rPr lang="en-US" sz="1600" b="0" i="1" kern="1200" smtClean="0">
                            <a:solidFill>
                              <a:srgbClr val="000000"/>
                            </a:solidFill>
                            <a:effectLst/>
                            <a:latin typeface="Cambria Math" panose="02040503050406030204" pitchFamily="18" charset="0"/>
                            <a:ea typeface="Cambria Math" panose="02040503050406030204" pitchFamily="18" charset="0"/>
                          </a:rPr>
                          <m:t>𝑦</m:t>
                        </m:r>
                        <m:r>
                          <m:rPr>
                            <m:sty m:val="p"/>
                          </m:rPr>
                          <a:rPr lang="en-US" sz="1600" kern="1200" baseline="-25000">
                            <a:solidFill>
                              <a:srgbClr val="000000"/>
                            </a:solidFill>
                            <a:effectLst/>
                            <a:latin typeface="Cambria Math" panose="02040503050406030204" pitchFamily="18" charset="0"/>
                            <a:ea typeface="Cambria Math" panose="02040503050406030204" pitchFamily="18" charset="0"/>
                          </a:rPr>
                          <m:t>m</m:t>
                        </m:r>
                        <m:r>
                          <a:rPr lang="en-US" sz="1600" i="1" kern="1200" baseline="-25000">
                            <a:solidFill>
                              <a:srgbClr val="000000"/>
                            </a:solidFill>
                            <a:effectLst/>
                            <a:latin typeface="Cambria Math" panose="02040503050406030204" pitchFamily="18" charset="0"/>
                            <a:ea typeface="Cambria Math" panose="02040503050406030204" pitchFamily="18" charset="0"/>
                          </a:rPr>
                          <m:t> </m:t>
                        </m:r>
                      </m:oMath>
                    </a14:m>
                    <a:r>
                      <a:rPr lang="en-US" sz="1600" kern="1200" dirty="0">
                        <a:solidFill>
                          <a:srgbClr val="000000"/>
                        </a:solidFill>
                        <a:effectLst/>
                        <a:latin typeface="Times New Roman" panose="02020603050405020304" pitchFamily="18" charset="0"/>
                        <a:ea typeface="Times New Roman" panose="02020603050405020304" pitchFamily="18" charset="0"/>
                      </a:rPr>
                      <a:t>(s)</a:t>
                    </a:r>
                    <a:endParaRPr lang="en-US" sz="1600" dirty="0">
                      <a:effectLst/>
                      <a:latin typeface="Times New Roman" panose="02020603050405020304" pitchFamily="18" charset="0"/>
                      <a:ea typeface="Times New Roman" panose="02020603050405020304" pitchFamily="18" charset="0"/>
                    </a:endParaRPr>
                  </a:p>
                </p:txBody>
              </p:sp>
            </mc:Choice>
            <mc:Fallback xmlns="">
              <p:sp>
                <p:nvSpPr>
                  <p:cNvPr id="94" name="TextBox 36"/>
                  <p:cNvSpPr txBox="1">
                    <a:spLocks noRot="1" noChangeAspect="1" noMove="1" noResize="1" noEditPoints="1" noAdjustHandles="1" noChangeArrowheads="1" noChangeShapeType="1" noTextEdit="1"/>
                  </p:cNvSpPr>
                  <p:nvPr/>
                </p:nvSpPr>
                <p:spPr>
                  <a:xfrm>
                    <a:off x="4268076" y="6032002"/>
                    <a:ext cx="907629" cy="338554"/>
                  </a:xfrm>
                  <a:prstGeom prst="rect">
                    <a:avLst/>
                  </a:prstGeom>
                  <a:blipFill>
                    <a:blip r:embed="rId19"/>
                    <a:stretch>
                      <a:fillRect t="-5455" b="-23636"/>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5" name="TextBox 37"/>
                  <p:cNvSpPr txBox="1"/>
                  <p:nvPr/>
                </p:nvSpPr>
                <p:spPr>
                  <a:xfrm>
                    <a:off x="3768143" y="4826890"/>
                    <a:ext cx="594421" cy="369332"/>
                  </a:xfrm>
                  <a:prstGeom prst="rect">
                    <a:avLst/>
                  </a:prstGeom>
                  <a:noFill/>
                  <a:ln>
                    <a:noFill/>
                  </a:ln>
                </p:spPr>
                <p:txBody>
                  <a:bodyPr wrap="square" rtlCol="1">
                    <a:spAutoFit/>
                  </a:bodyPr>
                  <a:lstStyle/>
                  <a:p>
                    <a:pPr marL="0" marR="0">
                      <a:spcBef>
                        <a:spcPts val="0"/>
                      </a:spcBef>
                      <a:spcAft>
                        <a:spcPts val="0"/>
                      </a:spcAft>
                    </a:pPr>
                    <a14:m>
                      <m:oMath xmlns:m="http://schemas.openxmlformats.org/officeDocument/2006/math">
                        <m:r>
                          <a:rPr lang="en-US" i="1" kern="1200">
                            <a:solidFill>
                              <a:srgbClr val="000000"/>
                            </a:solidFill>
                            <a:effectLst/>
                            <a:latin typeface="Cambria Math" panose="02040503050406030204" pitchFamily="18" charset="0"/>
                            <a:ea typeface="Cambria Math" panose="02040503050406030204" pitchFamily="18" charset="0"/>
                          </a:rPr>
                          <m:t>𝐸</m:t>
                        </m:r>
                      </m:oMath>
                    </a14:m>
                    <a:r>
                      <a:rPr lang="en-US" kern="1200" dirty="0">
                        <a:solidFill>
                          <a:srgbClr val="000000"/>
                        </a:solidFill>
                        <a:effectLst/>
                        <a:latin typeface="Times New Roman" panose="02020603050405020304" pitchFamily="18" charset="0"/>
                        <a:ea typeface="Times New Roman" panose="02020603050405020304" pitchFamily="18" charset="0"/>
                      </a:rPr>
                      <a:t>(s)</a:t>
                    </a:r>
                    <a:endParaRPr lang="en-US" sz="2400" dirty="0">
                      <a:effectLst/>
                      <a:latin typeface="Times New Roman" panose="02020603050405020304" pitchFamily="18" charset="0"/>
                      <a:ea typeface="Times New Roman" panose="02020603050405020304" pitchFamily="18" charset="0"/>
                    </a:endParaRPr>
                  </a:p>
                </p:txBody>
              </p:sp>
            </mc:Choice>
            <mc:Fallback xmlns="">
              <p:sp>
                <p:nvSpPr>
                  <p:cNvPr id="95" name="TextBox 37"/>
                  <p:cNvSpPr txBox="1">
                    <a:spLocks noRot="1" noChangeAspect="1" noMove="1" noResize="1" noEditPoints="1" noAdjustHandles="1" noChangeArrowheads="1" noChangeShapeType="1" noTextEdit="1"/>
                  </p:cNvSpPr>
                  <p:nvPr/>
                </p:nvSpPr>
                <p:spPr>
                  <a:xfrm>
                    <a:off x="3768143" y="4826890"/>
                    <a:ext cx="594421" cy="369332"/>
                  </a:xfrm>
                  <a:prstGeom prst="rect">
                    <a:avLst/>
                  </a:prstGeom>
                  <a:blipFill>
                    <a:blip r:embed="rId20"/>
                    <a:stretch>
                      <a:fillRect t="-8197" r="-7216" b="-24590"/>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6" name="TextBox 95"/>
                  <p:cNvSpPr txBox="1"/>
                  <p:nvPr/>
                </p:nvSpPr>
                <p:spPr>
                  <a:xfrm>
                    <a:off x="4260569" y="5182249"/>
                    <a:ext cx="900051" cy="400110"/>
                  </a:xfrm>
                  <a:prstGeom prst="rect">
                    <a:avLst/>
                  </a:prstGeom>
                  <a:noFill/>
                  <a:ln>
                    <a:solidFill>
                      <a:sysClr val="windowText" lastClr="000000"/>
                    </a:solidFill>
                  </a:ln>
                </p:spPr>
                <p:txBody>
                  <a:bodyPr wrap="square" rtlCol="0">
                    <a:spAutoFit/>
                  </a:bodyPr>
                  <a:lstStyle/>
                  <a:p>
                    <a:pPr marL="0" marR="0">
                      <a:spcBef>
                        <a:spcPts val="0"/>
                      </a:spcBef>
                      <a:spcAft>
                        <a:spcPts val="0"/>
                      </a:spcAft>
                    </a:pPr>
                    <a14:m>
                      <m:oMathPara xmlns:m="http://schemas.openxmlformats.org/officeDocument/2006/math">
                        <m:oMathParaPr>
                          <m:jc m:val="centerGroup"/>
                        </m:oMathParaPr>
                        <m:oMath xmlns:m="http://schemas.openxmlformats.org/officeDocument/2006/math">
                          <m:r>
                            <a:rPr lang="en-US" sz="2000" b="0" i="1" kern="1200" smtClean="0">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𝐺𝑐</m:t>
                          </m:r>
                        </m:oMath>
                      </m:oMathPara>
                    </a14:m>
                    <a:endParaRPr lang="en-US" sz="2000" dirty="0">
                      <a:effectLst/>
                      <a:latin typeface="Times New Roman" panose="02020603050405020304" pitchFamily="18" charset="0"/>
                      <a:ea typeface="Times New Roman" panose="02020603050405020304" pitchFamily="18" charset="0"/>
                    </a:endParaRPr>
                  </a:p>
                </p:txBody>
              </p:sp>
            </mc:Choice>
            <mc:Fallback xmlns="">
              <p:sp>
                <p:nvSpPr>
                  <p:cNvPr id="96" name="TextBox 95"/>
                  <p:cNvSpPr txBox="1">
                    <a:spLocks noRot="1" noChangeAspect="1" noMove="1" noResize="1" noEditPoints="1" noAdjustHandles="1" noChangeArrowheads="1" noChangeShapeType="1" noTextEdit="1"/>
                  </p:cNvSpPr>
                  <p:nvPr/>
                </p:nvSpPr>
                <p:spPr>
                  <a:xfrm>
                    <a:off x="4260569" y="5182249"/>
                    <a:ext cx="900051" cy="400110"/>
                  </a:xfrm>
                  <a:prstGeom prst="rect">
                    <a:avLst/>
                  </a:prstGeom>
                  <a:blipFill>
                    <a:blip r:embed="rId21"/>
                    <a:stretch>
                      <a:fillRect/>
                    </a:stretch>
                  </a:blipFill>
                  <a:ln>
                    <a:solidFill>
                      <a:sysClr val="windowText" lastClr="000000"/>
                    </a:solidFill>
                  </a:ln>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101" name="Rectangle 100"/>
                <p:cNvSpPr/>
                <p:nvPr/>
              </p:nvSpPr>
              <p:spPr>
                <a:xfrm>
                  <a:off x="6922297" y="4022912"/>
                  <a:ext cx="659155" cy="400110"/>
                </a:xfrm>
                <a:prstGeom prst="rect">
                  <a:avLst/>
                </a:prstGeom>
                <a:ln>
                  <a:solidFill>
                    <a:sysClr val="windowText" lastClr="000000"/>
                  </a:solidFill>
                </a:ln>
              </p:spPr>
              <p:txBody>
                <a:bodyPr wrap="none">
                  <a:spAutoFit/>
                </a:bodyPr>
                <a:lstStyle/>
                <a:p>
                  <a:pPr marL="0" marR="0">
                    <a:spcBef>
                      <a:spcPts val="0"/>
                    </a:spcBef>
                    <a:spcAft>
                      <a:spcPts val="0"/>
                    </a:spcAft>
                  </a:pPr>
                  <a14:m>
                    <m:oMathPara xmlns:m="http://schemas.openxmlformats.org/officeDocument/2006/math">
                      <m:oMathParaPr>
                        <m:jc m:val="centerGroup"/>
                      </m:oMathParaPr>
                      <m:oMath xmlns:m="http://schemas.openxmlformats.org/officeDocument/2006/math">
                        <m:r>
                          <a:rPr lang="en-US" sz="2000" b="0" i="1" kern="1200" smtClean="0">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1/2</m:t>
                        </m:r>
                      </m:oMath>
                    </m:oMathPara>
                  </a14:m>
                  <a:endParaRPr lang="en-US" sz="1200" dirty="0">
                    <a:effectLst/>
                    <a:latin typeface="Times New Roman" panose="02020603050405020304" pitchFamily="18" charset="0"/>
                    <a:ea typeface="Times New Roman" panose="02020603050405020304" pitchFamily="18" charset="0"/>
                  </a:endParaRPr>
                </a:p>
              </p:txBody>
            </p:sp>
          </mc:Choice>
          <mc:Fallback xmlns="">
            <p:sp>
              <p:nvSpPr>
                <p:cNvPr id="101" name="Rectangle 100"/>
                <p:cNvSpPr>
                  <a:spLocks noRot="1" noChangeAspect="1" noMove="1" noResize="1" noEditPoints="1" noAdjustHandles="1" noChangeArrowheads="1" noChangeShapeType="1" noTextEdit="1"/>
                </p:cNvSpPr>
                <p:nvPr/>
              </p:nvSpPr>
              <p:spPr>
                <a:xfrm>
                  <a:off x="6922297" y="4022912"/>
                  <a:ext cx="659155" cy="400110"/>
                </a:xfrm>
                <a:prstGeom prst="rect">
                  <a:avLst/>
                </a:prstGeom>
                <a:blipFill>
                  <a:blip r:embed="rId22"/>
                  <a:stretch>
                    <a:fillRect b="-13235"/>
                  </a:stretch>
                </a:blipFill>
                <a:ln>
                  <a:solidFill>
                    <a:sysClr val="windowText" lastClr="000000"/>
                  </a:solidFill>
                </a:ln>
              </p:spPr>
              <p:txBody>
                <a:bodyPr/>
                <a:lstStyle/>
                <a:p>
                  <a:r>
                    <a:rPr lang="en-US">
                      <a:noFill/>
                    </a:rPr>
                    <a:t> </a:t>
                  </a:r>
                </a:p>
              </p:txBody>
            </p:sp>
          </mc:Fallback>
        </mc:AlternateContent>
        <p:cxnSp>
          <p:nvCxnSpPr>
            <p:cNvPr id="102" name="Straight Arrow Connector 101"/>
            <p:cNvCxnSpPr/>
            <p:nvPr/>
          </p:nvCxnSpPr>
          <p:spPr>
            <a:xfrm>
              <a:off x="6209862" y="4187542"/>
              <a:ext cx="731520" cy="0"/>
            </a:xfrm>
            <a:prstGeom prst="straightConnector1">
              <a:avLst/>
            </a:prstGeom>
            <a:noFill/>
            <a:ln w="12700" cap="flat" cmpd="sng" algn="ctr">
              <a:solidFill>
                <a:sysClr val="windowText" lastClr="000000"/>
              </a:solidFill>
              <a:prstDash val="solid"/>
              <a:miter lim="800000"/>
              <a:tailEnd type="triangle"/>
            </a:ln>
            <a:effectLst/>
          </p:spPr>
        </p:cxnSp>
      </p:grpSp>
    </p:spTree>
    <p:extLst>
      <p:ext uri="{BB962C8B-B14F-4D97-AF65-F5344CB8AC3E}">
        <p14:creationId xmlns:p14="http://schemas.microsoft.com/office/powerpoint/2010/main" val="344554679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2755481" y="287123"/>
            <a:ext cx="7193736" cy="2796737"/>
            <a:chOff x="2632651" y="273475"/>
            <a:chExt cx="7193736" cy="2796737"/>
          </a:xfrm>
        </p:grpSpPr>
        <mc:AlternateContent xmlns:mc="http://schemas.openxmlformats.org/markup-compatibility/2006" xmlns:a14="http://schemas.microsoft.com/office/drawing/2010/main">
          <mc:Choice Requires="a14">
            <p:sp>
              <p:nvSpPr>
                <p:cNvPr id="3" name="TextBox 2"/>
                <p:cNvSpPr txBox="1"/>
                <p:nvPr/>
              </p:nvSpPr>
              <p:spPr>
                <a:xfrm>
                  <a:off x="5627050" y="1701159"/>
                  <a:ext cx="900051" cy="400110"/>
                </a:xfrm>
                <a:prstGeom prst="rect">
                  <a:avLst/>
                </a:prstGeom>
                <a:noFill/>
                <a:ln>
                  <a:solidFill>
                    <a:sysClr val="windowText" lastClr="000000"/>
                  </a:solidFill>
                </a:ln>
              </p:spPr>
              <p:txBody>
                <a:bodyPr wrap="square" rtlCol="0">
                  <a:spAutoFit/>
                </a:bodyPr>
                <a:lstStyle/>
                <a:p>
                  <a:pPr marL="0" marR="0">
                    <a:spcBef>
                      <a:spcPts val="0"/>
                    </a:spcBef>
                    <a:spcAft>
                      <a:spcPts val="0"/>
                    </a:spcAft>
                  </a:pPr>
                  <a14:m>
                    <m:oMathPara xmlns:m="http://schemas.openxmlformats.org/officeDocument/2006/math">
                      <m:oMathParaPr>
                        <m:jc m:val="centerGroup"/>
                      </m:oMathParaPr>
                      <m:oMath xmlns:m="http://schemas.openxmlformats.org/officeDocument/2006/math">
                        <m:r>
                          <a:rPr lang="en-US" sz="2000" b="0" i="1" kern="1200" smtClean="0">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𝐺𝑣</m:t>
                        </m:r>
                      </m:oMath>
                    </m:oMathPara>
                  </a14:m>
                  <a:endParaRPr lang="en-US" sz="2000" dirty="0">
                    <a:effectLst/>
                    <a:latin typeface="Times New Roman" panose="02020603050405020304" pitchFamily="18" charset="0"/>
                    <a:ea typeface="Times New Roman" panose="02020603050405020304" pitchFamily="18" charset="0"/>
                  </a:endParaRPr>
                </a:p>
              </p:txBody>
            </p:sp>
          </mc:Choice>
          <mc:Fallback xmlns="">
            <p:sp>
              <p:nvSpPr>
                <p:cNvPr id="3" name="TextBox 2"/>
                <p:cNvSpPr txBox="1">
                  <a:spLocks noRot="1" noChangeAspect="1" noMove="1" noResize="1" noEditPoints="1" noAdjustHandles="1" noChangeArrowheads="1" noChangeShapeType="1" noTextEdit="1"/>
                </p:cNvSpPr>
                <p:nvPr/>
              </p:nvSpPr>
              <p:spPr>
                <a:xfrm>
                  <a:off x="5627050" y="1701159"/>
                  <a:ext cx="900051" cy="400110"/>
                </a:xfrm>
                <a:prstGeom prst="rect">
                  <a:avLst/>
                </a:prstGeom>
                <a:blipFill>
                  <a:blip r:embed="rId2"/>
                  <a:stretch>
                    <a:fillRect/>
                  </a:stretch>
                </a:blipFill>
                <a:ln>
                  <a:solidFill>
                    <a:sysClr val="windowText" lastClr="000000"/>
                  </a:solidFill>
                </a:ln>
              </p:spPr>
              <p:txBody>
                <a:bodyPr/>
                <a:lstStyle/>
                <a:p>
                  <a:r>
                    <a:rPr lang="en-US">
                      <a:noFill/>
                    </a:rPr>
                    <a:t> </a:t>
                  </a:r>
                </a:p>
              </p:txBody>
            </p:sp>
          </mc:Fallback>
        </mc:AlternateContent>
        <p:grpSp>
          <p:nvGrpSpPr>
            <p:cNvPr id="4" name="Group 3"/>
            <p:cNvGrpSpPr/>
            <p:nvPr/>
          </p:nvGrpSpPr>
          <p:grpSpPr>
            <a:xfrm>
              <a:off x="3634875" y="1635969"/>
              <a:ext cx="457515" cy="492477"/>
              <a:chOff x="755873" y="859698"/>
              <a:chExt cx="345056" cy="310740"/>
            </a:xfrm>
          </p:grpSpPr>
          <p:sp>
            <p:nvSpPr>
              <p:cNvPr id="34" name="Oval 33"/>
              <p:cNvSpPr/>
              <p:nvPr/>
            </p:nvSpPr>
            <p:spPr>
              <a:xfrm>
                <a:off x="755873" y="859887"/>
                <a:ext cx="345056" cy="310551"/>
              </a:xfrm>
              <a:prstGeom prst="ellipse">
                <a:avLst/>
              </a:prstGeom>
              <a:solidFill>
                <a:sysClr val="window" lastClr="FFFFFF"/>
              </a:solid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35" name="TextBox 32"/>
              <p:cNvSpPr txBox="1"/>
              <p:nvPr/>
            </p:nvSpPr>
            <p:spPr>
              <a:xfrm>
                <a:off x="813364" y="859698"/>
                <a:ext cx="229870" cy="233039"/>
              </a:xfrm>
              <a:prstGeom prst="rect">
                <a:avLst/>
              </a:prstGeom>
              <a:noFill/>
            </p:spPr>
            <p:txBody>
              <a:bodyPr wrap="square" rtlCol="0">
                <a:spAutoFit/>
              </a:bodyPr>
              <a:lstStyle/>
              <a:p>
                <a:pPr marL="0" marR="0">
                  <a:spcBef>
                    <a:spcPts val="0"/>
                  </a:spcBef>
                  <a:spcAft>
                    <a:spcPts val="0"/>
                  </a:spcAft>
                </a:pPr>
                <a:r>
                  <a:rPr lang="en-US"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a:t>
                </a:r>
                <a:endParaRPr lang="en-US" sz="2400" dirty="0">
                  <a:effectLst/>
                  <a:latin typeface="Times New Roman" panose="02020603050405020304" pitchFamily="18" charset="0"/>
                  <a:ea typeface="Times New Roman" panose="02020603050405020304" pitchFamily="18" charset="0"/>
                </a:endParaRPr>
              </a:p>
            </p:txBody>
          </p:sp>
        </p:grpSp>
        <p:grpSp>
          <p:nvGrpSpPr>
            <p:cNvPr id="5" name="Group 4"/>
            <p:cNvGrpSpPr/>
            <p:nvPr/>
          </p:nvGrpSpPr>
          <p:grpSpPr>
            <a:xfrm>
              <a:off x="8152847" y="1635969"/>
              <a:ext cx="457515" cy="492477"/>
              <a:chOff x="4163308" y="859698"/>
              <a:chExt cx="345056" cy="310740"/>
            </a:xfrm>
          </p:grpSpPr>
          <p:sp>
            <p:nvSpPr>
              <p:cNvPr id="32" name="Oval 31"/>
              <p:cNvSpPr/>
              <p:nvPr/>
            </p:nvSpPr>
            <p:spPr>
              <a:xfrm>
                <a:off x="4163308" y="859887"/>
                <a:ext cx="345056" cy="310551"/>
              </a:xfrm>
              <a:prstGeom prst="ellipse">
                <a:avLst/>
              </a:prstGeom>
              <a:solidFill>
                <a:sysClr val="window" lastClr="FFFFFF"/>
              </a:solid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33" name="TextBox 30"/>
              <p:cNvSpPr txBox="1"/>
              <p:nvPr/>
            </p:nvSpPr>
            <p:spPr>
              <a:xfrm>
                <a:off x="4220718" y="859698"/>
                <a:ext cx="229870" cy="252459"/>
              </a:xfrm>
              <a:prstGeom prst="rect">
                <a:avLst/>
              </a:prstGeom>
              <a:noFill/>
            </p:spPr>
            <p:txBody>
              <a:bodyPr wrap="square" rtlCol="0">
                <a:spAutoFit/>
              </a:bodyPr>
              <a:lstStyle/>
              <a:p>
                <a:pPr marL="0" marR="0">
                  <a:spcBef>
                    <a:spcPts val="0"/>
                  </a:spcBef>
                  <a:spcAft>
                    <a:spcPts val="0"/>
                  </a:spcAft>
                </a:pPr>
                <a:r>
                  <a:rPr lang="en-US" sz="20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a:t>
                </a:r>
                <a:endParaRPr lang="en-US" sz="2800" dirty="0">
                  <a:effectLst/>
                  <a:latin typeface="Times New Roman" panose="02020603050405020304" pitchFamily="18" charset="0"/>
                  <a:ea typeface="Times New Roman" panose="02020603050405020304" pitchFamily="18" charset="0"/>
                </a:endParaRPr>
              </a:p>
            </p:txBody>
          </p:sp>
        </p:grpSp>
        <p:cxnSp>
          <p:nvCxnSpPr>
            <p:cNvPr id="6" name="Straight Arrow Connector 5"/>
            <p:cNvCxnSpPr/>
            <p:nvPr/>
          </p:nvCxnSpPr>
          <p:spPr>
            <a:xfrm>
              <a:off x="5292919" y="1882356"/>
              <a:ext cx="334131" cy="0"/>
            </a:xfrm>
            <a:prstGeom prst="straightConnector1">
              <a:avLst/>
            </a:prstGeom>
            <a:noFill/>
            <a:ln w="12700" cap="flat" cmpd="sng" algn="ctr">
              <a:solidFill>
                <a:sysClr val="windowText" lastClr="000000"/>
              </a:solidFill>
              <a:prstDash val="solid"/>
              <a:miter lim="800000"/>
              <a:tailEnd type="triangle"/>
            </a:ln>
            <a:effectLst/>
          </p:spPr>
        </p:cxnSp>
        <p:cxnSp>
          <p:nvCxnSpPr>
            <p:cNvPr id="7" name="Straight Arrow Connector 6"/>
            <p:cNvCxnSpPr/>
            <p:nvPr/>
          </p:nvCxnSpPr>
          <p:spPr>
            <a:xfrm>
              <a:off x="6598431" y="1892273"/>
              <a:ext cx="381864" cy="0"/>
            </a:xfrm>
            <a:prstGeom prst="straightConnector1">
              <a:avLst/>
            </a:prstGeom>
            <a:noFill/>
            <a:ln w="12700" cap="flat" cmpd="sng" algn="ctr">
              <a:solidFill>
                <a:sysClr val="windowText" lastClr="000000"/>
              </a:solidFill>
              <a:prstDash val="solid"/>
              <a:miter lim="800000"/>
              <a:tailEnd type="triangle"/>
            </a:ln>
            <a:effectLst/>
          </p:spPr>
        </p:cxnSp>
        <p:cxnSp>
          <p:nvCxnSpPr>
            <p:cNvPr id="8" name="Straight Arrow Connector 7"/>
            <p:cNvCxnSpPr/>
            <p:nvPr/>
          </p:nvCxnSpPr>
          <p:spPr>
            <a:xfrm>
              <a:off x="4099566" y="1882356"/>
              <a:ext cx="286398" cy="0"/>
            </a:xfrm>
            <a:prstGeom prst="straightConnector1">
              <a:avLst/>
            </a:prstGeom>
            <a:noFill/>
            <a:ln w="12700" cap="flat" cmpd="sng" algn="ctr">
              <a:solidFill>
                <a:sysClr val="windowText" lastClr="000000"/>
              </a:solidFill>
              <a:prstDash val="solid"/>
              <a:miter lim="800000"/>
              <a:tailEnd type="triangle"/>
            </a:ln>
            <a:effectLst/>
          </p:spPr>
        </p:cxnSp>
        <p:cxnSp>
          <p:nvCxnSpPr>
            <p:cNvPr id="9" name="Straight Arrow Connector 8"/>
            <p:cNvCxnSpPr/>
            <p:nvPr/>
          </p:nvCxnSpPr>
          <p:spPr>
            <a:xfrm>
              <a:off x="7824342" y="1881599"/>
              <a:ext cx="334131" cy="0"/>
            </a:xfrm>
            <a:prstGeom prst="straightConnector1">
              <a:avLst/>
            </a:prstGeom>
            <a:noFill/>
            <a:ln w="12700" cap="flat" cmpd="sng" algn="ctr">
              <a:solidFill>
                <a:sysClr val="windowText" lastClr="000000"/>
              </a:solidFill>
              <a:prstDash val="solid"/>
              <a:miter lim="800000"/>
              <a:tailEnd type="triangle"/>
            </a:ln>
            <a:effectLst/>
          </p:spPr>
        </p:cxnSp>
        <p:cxnSp>
          <p:nvCxnSpPr>
            <p:cNvPr id="10" name="Straight Connector 9"/>
            <p:cNvCxnSpPr/>
            <p:nvPr/>
          </p:nvCxnSpPr>
          <p:spPr>
            <a:xfrm flipH="1" flipV="1">
              <a:off x="3827186" y="2865386"/>
              <a:ext cx="1813853" cy="0"/>
            </a:xfrm>
            <a:prstGeom prst="line">
              <a:avLst/>
            </a:prstGeom>
            <a:noFill/>
            <a:ln w="12700" cap="flat" cmpd="sng" algn="ctr">
              <a:solidFill>
                <a:sysClr val="windowText" lastClr="000000"/>
              </a:solidFill>
              <a:prstDash val="solid"/>
              <a:miter lim="800000"/>
            </a:ln>
            <a:effectLst/>
          </p:spPr>
        </p:cxnSp>
        <p:cxnSp>
          <p:nvCxnSpPr>
            <p:cNvPr id="11" name="Straight Arrow Connector 10"/>
            <p:cNvCxnSpPr>
              <a:endCxn id="28" idx="3"/>
            </p:cNvCxnSpPr>
            <p:nvPr/>
          </p:nvCxnSpPr>
          <p:spPr>
            <a:xfrm flipH="1">
              <a:off x="6285563" y="2860937"/>
              <a:ext cx="2538917" cy="0"/>
            </a:xfrm>
            <a:prstGeom prst="straightConnector1">
              <a:avLst/>
            </a:prstGeom>
            <a:noFill/>
            <a:ln w="12700" cap="flat" cmpd="sng" algn="ctr">
              <a:solidFill>
                <a:sysClr val="windowText" lastClr="000000"/>
              </a:solidFill>
              <a:prstDash val="solid"/>
              <a:miter lim="800000"/>
              <a:tailEnd type="triangle"/>
            </a:ln>
            <a:effectLst/>
          </p:spPr>
        </p:cxnSp>
        <p:cxnSp>
          <p:nvCxnSpPr>
            <p:cNvPr id="12" name="Straight Connector 11"/>
            <p:cNvCxnSpPr/>
            <p:nvPr/>
          </p:nvCxnSpPr>
          <p:spPr>
            <a:xfrm>
              <a:off x="8827681" y="1866077"/>
              <a:ext cx="0" cy="969929"/>
            </a:xfrm>
            <a:prstGeom prst="line">
              <a:avLst/>
            </a:prstGeom>
            <a:noFill/>
            <a:ln w="12700" cap="flat" cmpd="sng" algn="ctr">
              <a:solidFill>
                <a:sysClr val="windowText" lastClr="000000"/>
              </a:solidFill>
              <a:prstDash val="solid"/>
              <a:miter lim="800000"/>
            </a:ln>
            <a:effectLst/>
          </p:spPr>
        </p:cxnSp>
        <p:cxnSp>
          <p:nvCxnSpPr>
            <p:cNvPr id="13" name="Straight Connector 12"/>
            <p:cNvCxnSpPr/>
            <p:nvPr/>
          </p:nvCxnSpPr>
          <p:spPr>
            <a:xfrm>
              <a:off x="7631345" y="609284"/>
              <a:ext cx="763727" cy="0"/>
            </a:xfrm>
            <a:prstGeom prst="line">
              <a:avLst/>
            </a:prstGeom>
            <a:noFill/>
            <a:ln w="12700" cap="flat" cmpd="sng" algn="ctr">
              <a:solidFill>
                <a:sysClr val="windowText" lastClr="000000"/>
              </a:solidFill>
              <a:prstDash val="solid"/>
              <a:miter lim="800000"/>
            </a:ln>
            <a:effectLst/>
          </p:spPr>
        </p:cxnSp>
        <p:cxnSp>
          <p:nvCxnSpPr>
            <p:cNvPr id="14" name="Straight Arrow Connector 13"/>
            <p:cNvCxnSpPr/>
            <p:nvPr/>
          </p:nvCxnSpPr>
          <p:spPr>
            <a:xfrm>
              <a:off x="6168834" y="610478"/>
              <a:ext cx="620529" cy="0"/>
            </a:xfrm>
            <a:prstGeom prst="straightConnector1">
              <a:avLst/>
            </a:prstGeom>
            <a:noFill/>
            <a:ln w="12700" cap="flat" cmpd="sng" algn="ctr">
              <a:solidFill>
                <a:sysClr val="windowText" lastClr="000000"/>
              </a:solidFill>
              <a:prstDash val="solid"/>
              <a:miter lim="800000"/>
              <a:tailEnd type="triangle"/>
            </a:ln>
            <a:effectLst/>
          </p:spPr>
        </p:cxnSp>
        <p:cxnSp>
          <p:nvCxnSpPr>
            <p:cNvPr id="15" name="Straight Arrow Connector 14"/>
            <p:cNvCxnSpPr/>
            <p:nvPr/>
          </p:nvCxnSpPr>
          <p:spPr>
            <a:xfrm>
              <a:off x="8610362" y="1866078"/>
              <a:ext cx="477330" cy="0"/>
            </a:xfrm>
            <a:prstGeom prst="straightConnector1">
              <a:avLst/>
            </a:prstGeom>
            <a:noFill/>
            <a:ln w="12700" cap="flat" cmpd="sng" algn="ctr">
              <a:solidFill>
                <a:sysClr val="windowText" lastClr="000000"/>
              </a:solidFill>
              <a:prstDash val="solid"/>
              <a:miter lim="800000"/>
              <a:tailEnd type="triangle"/>
            </a:ln>
            <a:effectLst/>
          </p:spPr>
        </p:cxnSp>
        <p:cxnSp>
          <p:nvCxnSpPr>
            <p:cNvPr id="16" name="Straight Arrow Connector 15"/>
            <p:cNvCxnSpPr/>
            <p:nvPr/>
          </p:nvCxnSpPr>
          <p:spPr>
            <a:xfrm rot="5400000">
              <a:off x="7898822" y="1122776"/>
              <a:ext cx="1026984" cy="0"/>
            </a:xfrm>
            <a:prstGeom prst="straightConnector1">
              <a:avLst/>
            </a:prstGeom>
            <a:noFill/>
            <a:ln w="12700" cap="flat" cmpd="sng" algn="ctr">
              <a:solidFill>
                <a:sysClr val="windowText" lastClr="000000"/>
              </a:solidFill>
              <a:prstDash val="solid"/>
              <a:miter lim="800000"/>
              <a:tailEnd type="triangle"/>
            </a:ln>
            <a:effectLst/>
          </p:spPr>
        </p:cxnSp>
        <p:cxnSp>
          <p:nvCxnSpPr>
            <p:cNvPr id="17" name="Straight Arrow Connector 16"/>
            <p:cNvCxnSpPr/>
            <p:nvPr/>
          </p:nvCxnSpPr>
          <p:spPr>
            <a:xfrm rot="16200000" flipV="1">
              <a:off x="3456330" y="2499301"/>
              <a:ext cx="741711" cy="0"/>
            </a:xfrm>
            <a:prstGeom prst="straightConnector1">
              <a:avLst/>
            </a:prstGeom>
            <a:noFill/>
            <a:ln w="12700" cap="flat" cmpd="sng" algn="ctr">
              <a:solidFill>
                <a:sysClr val="windowText" lastClr="000000"/>
              </a:solidFill>
              <a:prstDash val="solid"/>
              <a:miter lim="800000"/>
              <a:tailEnd type="triangle"/>
            </a:ln>
            <a:effectLst/>
          </p:spPr>
        </p:cxnSp>
        <p:pic>
          <p:nvPicPr>
            <p:cNvPr id="18" name="Picture 17"/>
            <p:cNvPicPr>
              <a:picLocks noChangeAspect="1"/>
            </p:cNvPicPr>
            <p:nvPr/>
          </p:nvPicPr>
          <p:blipFill>
            <a:blip r:embed="rId3"/>
            <a:stretch>
              <a:fillRect/>
            </a:stretch>
          </p:blipFill>
          <p:spPr>
            <a:xfrm>
              <a:off x="3015305" y="1755993"/>
              <a:ext cx="727514" cy="251215"/>
            </a:xfrm>
            <a:prstGeom prst="rect">
              <a:avLst/>
            </a:prstGeom>
          </p:spPr>
        </p:pic>
        <p:sp>
          <p:nvSpPr>
            <p:cNvPr id="19" name="TextBox 20"/>
            <p:cNvSpPr txBox="1"/>
            <p:nvPr/>
          </p:nvSpPr>
          <p:spPr>
            <a:xfrm>
              <a:off x="8533968" y="987915"/>
              <a:ext cx="293843" cy="503732"/>
            </a:xfrm>
            <a:prstGeom prst="rect">
              <a:avLst/>
            </a:prstGeom>
            <a:noFill/>
          </p:spPr>
          <p:txBody>
            <a:bodyPr wrap="square" rtlCol="0">
              <a:spAutoFit/>
            </a:bodyPr>
            <a:lstStyle/>
            <a:p>
              <a:pPr marL="0" marR="0">
                <a:spcBef>
                  <a:spcPts val="0"/>
                </a:spcBef>
                <a:spcAft>
                  <a:spcPts val="0"/>
                </a:spcAft>
              </a:pPr>
              <a:r>
                <a:rPr lang="en-US" sz="1800"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a:t>
              </a:r>
              <a:endParaRPr lang="en-US" sz="1200">
                <a:effectLst/>
                <a:latin typeface="Times New Roman" panose="02020603050405020304" pitchFamily="18" charset="0"/>
                <a:ea typeface="Times New Roman" panose="02020603050405020304" pitchFamily="18" charset="0"/>
              </a:endParaRPr>
            </a:p>
          </p:txBody>
        </p:sp>
        <p:sp>
          <p:nvSpPr>
            <p:cNvPr id="20" name="TextBox 21"/>
            <p:cNvSpPr txBox="1"/>
            <p:nvPr/>
          </p:nvSpPr>
          <p:spPr>
            <a:xfrm>
              <a:off x="7893752" y="1348583"/>
              <a:ext cx="293001" cy="503732"/>
            </a:xfrm>
            <a:prstGeom prst="rect">
              <a:avLst/>
            </a:prstGeom>
            <a:noFill/>
          </p:spPr>
          <p:txBody>
            <a:bodyPr wrap="square" rtlCol="0">
              <a:spAutoFit/>
            </a:bodyPr>
            <a:lstStyle/>
            <a:p>
              <a:pPr marL="0" marR="0">
                <a:spcBef>
                  <a:spcPts val="0"/>
                </a:spcBef>
                <a:spcAft>
                  <a:spcPts val="0"/>
                </a:spcAft>
              </a:pPr>
              <a:r>
                <a:rPr lang="en-US" sz="1800"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a:t>
              </a:r>
              <a:endParaRPr lang="en-US" sz="1200">
                <a:effectLst/>
                <a:latin typeface="Times New Roman" panose="02020603050405020304" pitchFamily="18" charset="0"/>
                <a:ea typeface="Times New Roman" panose="02020603050405020304" pitchFamily="18" charset="0"/>
              </a:endParaRPr>
            </a:p>
          </p:txBody>
        </p:sp>
        <p:sp>
          <p:nvSpPr>
            <p:cNvPr id="21" name="TextBox 22"/>
            <p:cNvSpPr txBox="1"/>
            <p:nvPr/>
          </p:nvSpPr>
          <p:spPr>
            <a:xfrm>
              <a:off x="3334109" y="1280520"/>
              <a:ext cx="293843" cy="503732"/>
            </a:xfrm>
            <a:prstGeom prst="rect">
              <a:avLst/>
            </a:prstGeom>
            <a:noFill/>
          </p:spPr>
          <p:txBody>
            <a:bodyPr wrap="square" rtlCol="0">
              <a:spAutoFit/>
            </a:bodyPr>
            <a:lstStyle/>
            <a:p>
              <a:pPr marL="0" marR="0">
                <a:spcBef>
                  <a:spcPts val="0"/>
                </a:spcBef>
                <a:spcAft>
                  <a:spcPts val="0"/>
                </a:spcAft>
              </a:pPr>
              <a:r>
                <a:rPr lang="en-US" sz="1800"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a:t>
              </a:r>
              <a:endParaRPr lang="en-US" sz="1200">
                <a:effectLst/>
                <a:latin typeface="Times New Roman" panose="02020603050405020304" pitchFamily="18" charset="0"/>
                <a:ea typeface="Times New Roman" panose="02020603050405020304" pitchFamily="18" charset="0"/>
              </a:endParaRPr>
            </a:p>
          </p:txBody>
        </p:sp>
        <p:sp>
          <p:nvSpPr>
            <p:cNvPr id="22" name="TextBox 23"/>
            <p:cNvSpPr txBox="1"/>
            <p:nvPr/>
          </p:nvSpPr>
          <p:spPr>
            <a:xfrm>
              <a:off x="3424937" y="1843229"/>
              <a:ext cx="293843" cy="503732"/>
            </a:xfrm>
            <a:prstGeom prst="rect">
              <a:avLst/>
            </a:prstGeom>
            <a:noFill/>
          </p:spPr>
          <p:txBody>
            <a:bodyPr wrap="square" rtlCol="0">
              <a:spAutoFit/>
            </a:bodyPr>
            <a:lstStyle/>
            <a:p>
              <a:pPr marL="0" marR="0">
                <a:spcBef>
                  <a:spcPts val="0"/>
                </a:spcBef>
                <a:spcAft>
                  <a:spcPts val="0"/>
                </a:spcAft>
              </a:pPr>
              <a:r>
                <a:rPr lang="en-US" sz="1800"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_</a:t>
              </a:r>
              <a:endParaRPr lang="en-US" sz="1200">
                <a:effectLst/>
                <a:latin typeface="Times New Roman" panose="02020603050405020304" pitchFamily="18" charset="0"/>
                <a:ea typeface="Times New Roman" panose="02020603050405020304" pitchFamily="18" charset="0"/>
              </a:endParaRPr>
            </a:p>
          </p:txBody>
        </p:sp>
        <mc:AlternateContent xmlns:mc="http://schemas.openxmlformats.org/markup-compatibility/2006" xmlns:a14="http://schemas.microsoft.com/office/drawing/2010/main">
          <mc:Choice Requires="a14">
            <p:sp>
              <p:nvSpPr>
                <p:cNvPr id="23" name="TextBox 24"/>
                <p:cNvSpPr txBox="1"/>
                <p:nvPr/>
              </p:nvSpPr>
              <p:spPr>
                <a:xfrm>
                  <a:off x="5478697" y="363410"/>
                  <a:ext cx="780494" cy="400110"/>
                </a:xfrm>
                <a:prstGeom prst="rect">
                  <a:avLst/>
                </a:prstGeom>
                <a:noFill/>
                <a:ln>
                  <a:noFill/>
                </a:ln>
              </p:spPr>
              <p:txBody>
                <a:bodyPr wrap="square" rtlCol="1">
                  <a:spAutoFit/>
                </a:bodyPr>
                <a:lstStyle/>
                <a:p>
                  <a:pPr marL="0" marR="0">
                    <a:spcBef>
                      <a:spcPts val="0"/>
                    </a:spcBef>
                    <a:spcAft>
                      <a:spcPts val="0"/>
                    </a:spcAft>
                  </a:pPr>
                  <a14:m>
                    <m:oMath xmlns:m="http://schemas.openxmlformats.org/officeDocument/2006/math">
                      <m:r>
                        <a:rPr lang="en-US" sz="2000" b="0" i="1" kern="1200" smtClean="0">
                          <a:solidFill>
                            <a:srgbClr val="000000"/>
                          </a:solidFill>
                          <a:effectLst/>
                          <a:latin typeface="Cambria Math" panose="02040503050406030204" pitchFamily="18" charset="0"/>
                          <a:ea typeface="Cambria Math" panose="02040503050406030204" pitchFamily="18" charset="0"/>
                        </a:rPr>
                        <m:t>𝑥</m:t>
                      </m:r>
                      <m:r>
                        <m:rPr>
                          <m:sty m:val="p"/>
                        </m:rPr>
                        <a:rPr lang="en-US" sz="2000" kern="1200" baseline="-25000">
                          <a:solidFill>
                            <a:srgbClr val="000000"/>
                          </a:solidFill>
                          <a:effectLst/>
                          <a:latin typeface="Cambria Math" panose="02040503050406030204" pitchFamily="18" charset="0"/>
                          <a:ea typeface="Cambria Math" panose="02040503050406030204" pitchFamily="18" charset="0"/>
                        </a:rPr>
                        <m:t>i</m:t>
                      </m:r>
                      <m:r>
                        <a:rPr lang="en-US" sz="2000" i="1" kern="1200" baseline="-25000">
                          <a:solidFill>
                            <a:srgbClr val="000000"/>
                          </a:solidFill>
                          <a:effectLst/>
                          <a:latin typeface="Cambria Math" panose="02040503050406030204" pitchFamily="18" charset="0"/>
                          <a:ea typeface="Cambria Math" panose="02040503050406030204" pitchFamily="18" charset="0"/>
                        </a:rPr>
                        <m:t> </m:t>
                      </m:r>
                    </m:oMath>
                  </a14:m>
                  <a:r>
                    <a:rPr lang="en-US" sz="2000" kern="1200" dirty="0">
                      <a:solidFill>
                        <a:srgbClr val="000000"/>
                      </a:solidFill>
                      <a:effectLst/>
                      <a:latin typeface="Times New Roman" panose="02020603050405020304" pitchFamily="18" charset="0"/>
                      <a:ea typeface="Times New Roman" panose="02020603050405020304" pitchFamily="18" charset="0"/>
                    </a:rPr>
                    <a:t>(s)</a:t>
                  </a:r>
                  <a:endParaRPr lang="en-US" sz="2000" dirty="0">
                    <a:effectLst/>
                    <a:latin typeface="Times New Roman" panose="02020603050405020304" pitchFamily="18" charset="0"/>
                    <a:ea typeface="Times New Roman" panose="02020603050405020304" pitchFamily="18" charset="0"/>
                  </a:endParaRPr>
                </a:p>
              </p:txBody>
            </p:sp>
          </mc:Choice>
          <mc:Fallback xmlns="">
            <p:sp>
              <p:nvSpPr>
                <p:cNvPr id="23" name="TextBox 24"/>
                <p:cNvSpPr txBox="1">
                  <a:spLocks noRot="1" noChangeAspect="1" noMove="1" noResize="1" noEditPoints="1" noAdjustHandles="1" noChangeArrowheads="1" noChangeShapeType="1" noTextEdit="1"/>
                </p:cNvSpPr>
                <p:nvPr/>
              </p:nvSpPr>
              <p:spPr>
                <a:xfrm>
                  <a:off x="5478697" y="363410"/>
                  <a:ext cx="780494" cy="400110"/>
                </a:xfrm>
                <a:prstGeom prst="rect">
                  <a:avLst/>
                </a:prstGeom>
                <a:blipFill>
                  <a:blip r:embed="rId4"/>
                  <a:stretch>
                    <a:fillRect t="-9231" b="-27692"/>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TextBox 25"/>
                <p:cNvSpPr txBox="1"/>
                <p:nvPr/>
              </p:nvSpPr>
              <p:spPr>
                <a:xfrm>
                  <a:off x="9046735" y="1567895"/>
                  <a:ext cx="779652" cy="494131"/>
                </a:xfrm>
                <a:prstGeom prst="rect">
                  <a:avLst/>
                </a:prstGeom>
                <a:noFill/>
                <a:ln>
                  <a:noFill/>
                </a:ln>
              </p:spPr>
              <p:txBody>
                <a:bodyPr wrap="square" rtlCol="1">
                  <a:noAutofit/>
                </a:bodyPr>
                <a:lstStyle/>
                <a:p>
                  <a:pPr marL="0" marR="0">
                    <a:spcBef>
                      <a:spcPts val="0"/>
                    </a:spcBef>
                    <a:spcAft>
                      <a:spcPts val="0"/>
                    </a:spcAft>
                  </a:pPr>
                  <a14:m>
                    <m:oMath xmlns:m="http://schemas.openxmlformats.org/officeDocument/2006/math">
                      <m:r>
                        <a:rPr lang="en-US" sz="2000" b="0" i="1" kern="1200" smtClean="0">
                          <a:solidFill>
                            <a:srgbClr val="000000"/>
                          </a:solidFill>
                          <a:effectLst/>
                          <a:latin typeface="Cambria Math" panose="02040503050406030204" pitchFamily="18" charset="0"/>
                          <a:ea typeface="Cambria Math" panose="02040503050406030204" pitchFamily="18" charset="0"/>
                        </a:rPr>
                        <m:t>𝑦</m:t>
                      </m:r>
                      <m:r>
                        <a:rPr lang="en-US" sz="2000" i="1" kern="1200" baseline="-25000">
                          <a:solidFill>
                            <a:srgbClr val="000000"/>
                          </a:solidFill>
                          <a:effectLst/>
                          <a:latin typeface="Cambria Math" panose="02040503050406030204" pitchFamily="18" charset="0"/>
                          <a:ea typeface="Cambria Math" panose="02040503050406030204" pitchFamily="18" charset="0"/>
                        </a:rPr>
                        <m:t> </m:t>
                      </m:r>
                    </m:oMath>
                  </a14:m>
                  <a:r>
                    <a:rPr lang="en-US" sz="2000" kern="1200" dirty="0">
                      <a:solidFill>
                        <a:srgbClr val="000000"/>
                      </a:solidFill>
                      <a:effectLst/>
                      <a:latin typeface="Times New Roman" panose="02020603050405020304" pitchFamily="18" charset="0"/>
                      <a:ea typeface="Times New Roman" panose="02020603050405020304" pitchFamily="18" charset="0"/>
                    </a:rPr>
                    <a:t>(s)</a:t>
                  </a:r>
                  <a:endParaRPr lang="en-US" sz="2000" dirty="0">
                    <a:effectLst/>
                    <a:latin typeface="Times New Roman" panose="02020603050405020304" pitchFamily="18" charset="0"/>
                    <a:ea typeface="Times New Roman" panose="02020603050405020304" pitchFamily="18" charset="0"/>
                  </a:endParaRPr>
                </a:p>
              </p:txBody>
            </p:sp>
          </mc:Choice>
          <mc:Fallback xmlns="">
            <p:sp>
              <p:nvSpPr>
                <p:cNvPr id="24" name="TextBox 25"/>
                <p:cNvSpPr txBox="1">
                  <a:spLocks noRot="1" noChangeAspect="1" noMove="1" noResize="1" noEditPoints="1" noAdjustHandles="1" noChangeArrowheads="1" noChangeShapeType="1" noTextEdit="1"/>
                </p:cNvSpPr>
                <p:nvPr/>
              </p:nvSpPr>
              <p:spPr>
                <a:xfrm>
                  <a:off x="9046735" y="1567895"/>
                  <a:ext cx="779652" cy="494131"/>
                </a:xfrm>
                <a:prstGeom prst="rect">
                  <a:avLst/>
                </a:prstGeom>
                <a:blipFill>
                  <a:blip r:embed="rId5"/>
                  <a:stretch>
                    <a:fillRect t="-6173" b="-2469"/>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TextBox 26"/>
                <p:cNvSpPr txBox="1"/>
                <p:nvPr/>
              </p:nvSpPr>
              <p:spPr>
                <a:xfrm>
                  <a:off x="2632651" y="1404324"/>
                  <a:ext cx="887422" cy="369332"/>
                </a:xfrm>
                <a:prstGeom prst="rect">
                  <a:avLst/>
                </a:prstGeom>
                <a:noFill/>
                <a:ln>
                  <a:noFill/>
                </a:ln>
              </p:spPr>
              <p:txBody>
                <a:bodyPr wrap="square" rtlCol="1">
                  <a:spAutoFit/>
                </a:bodyPr>
                <a:lstStyle/>
                <a:p>
                  <a:pPr marL="0" marR="0">
                    <a:spcBef>
                      <a:spcPts val="0"/>
                    </a:spcBef>
                    <a:spcAft>
                      <a:spcPts val="0"/>
                    </a:spcAft>
                  </a:pPr>
                  <a14:m>
                    <m:oMath xmlns:m="http://schemas.openxmlformats.org/officeDocument/2006/math">
                      <m:r>
                        <a:rPr lang="en-US" b="0" i="1" kern="1200" smtClean="0">
                          <a:solidFill>
                            <a:srgbClr val="000000"/>
                          </a:solidFill>
                          <a:effectLst/>
                          <a:latin typeface="Cambria Math" panose="02040503050406030204" pitchFamily="18" charset="0"/>
                          <a:ea typeface="Cambria Math" panose="02040503050406030204" pitchFamily="18" charset="0"/>
                        </a:rPr>
                        <m:t>𝑦</m:t>
                      </m:r>
                      <m:r>
                        <m:rPr>
                          <m:sty m:val="p"/>
                        </m:rPr>
                        <a:rPr lang="en-US" kern="1200" baseline="-25000">
                          <a:solidFill>
                            <a:srgbClr val="000000"/>
                          </a:solidFill>
                          <a:effectLst/>
                          <a:latin typeface="Cambria Math" panose="02040503050406030204" pitchFamily="18" charset="0"/>
                          <a:ea typeface="Cambria Math" panose="02040503050406030204" pitchFamily="18" charset="0"/>
                        </a:rPr>
                        <m:t>sp</m:t>
                      </m:r>
                      <m:r>
                        <a:rPr lang="en-US" i="1" kern="1200" baseline="-25000">
                          <a:solidFill>
                            <a:srgbClr val="000000"/>
                          </a:solidFill>
                          <a:effectLst/>
                          <a:latin typeface="Cambria Math" panose="02040503050406030204" pitchFamily="18" charset="0"/>
                          <a:ea typeface="Cambria Math" panose="02040503050406030204" pitchFamily="18" charset="0"/>
                        </a:rPr>
                        <m:t> </m:t>
                      </m:r>
                    </m:oMath>
                  </a14:m>
                  <a:r>
                    <a:rPr lang="en-US" kern="1200" dirty="0">
                      <a:solidFill>
                        <a:srgbClr val="000000"/>
                      </a:solidFill>
                      <a:effectLst/>
                      <a:latin typeface="Times New Roman" panose="02020603050405020304" pitchFamily="18" charset="0"/>
                      <a:ea typeface="Times New Roman" panose="02020603050405020304" pitchFamily="18" charset="0"/>
                    </a:rPr>
                    <a:t>(s)</a:t>
                  </a:r>
                  <a:endParaRPr lang="en-US" dirty="0">
                    <a:effectLst/>
                    <a:latin typeface="Times New Roman" panose="02020603050405020304" pitchFamily="18" charset="0"/>
                    <a:ea typeface="Times New Roman" panose="02020603050405020304" pitchFamily="18" charset="0"/>
                  </a:endParaRPr>
                </a:p>
              </p:txBody>
            </p:sp>
          </mc:Choice>
          <mc:Fallback xmlns="">
            <p:sp>
              <p:nvSpPr>
                <p:cNvPr id="25" name="TextBox 26"/>
                <p:cNvSpPr txBox="1">
                  <a:spLocks noRot="1" noChangeAspect="1" noMove="1" noResize="1" noEditPoints="1" noAdjustHandles="1" noChangeArrowheads="1" noChangeShapeType="1" noTextEdit="1"/>
                </p:cNvSpPr>
                <p:nvPr/>
              </p:nvSpPr>
              <p:spPr>
                <a:xfrm>
                  <a:off x="2632651" y="1404324"/>
                  <a:ext cx="887422" cy="369332"/>
                </a:xfrm>
                <a:prstGeom prst="rect">
                  <a:avLst/>
                </a:prstGeom>
                <a:blipFill>
                  <a:blip r:embed="rId6"/>
                  <a:stretch>
                    <a:fillRect t="-10000" b="-26667"/>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Rectangle 25"/>
                <p:cNvSpPr/>
                <p:nvPr/>
              </p:nvSpPr>
              <p:spPr>
                <a:xfrm>
                  <a:off x="6772355" y="273475"/>
                  <a:ext cx="964366" cy="675698"/>
                </a:xfrm>
                <a:prstGeom prst="rect">
                  <a:avLst/>
                </a:prstGeom>
                <a:ln>
                  <a:solidFill>
                    <a:sysClr val="windowText" lastClr="000000"/>
                  </a:solidFill>
                </a:ln>
              </p:spPr>
              <p:txBody>
                <a:bodyPr wrap="none">
                  <a:spAutoFit/>
                </a:bodyPr>
                <a:lstStyle/>
                <a:p>
                  <a:pPr marL="0" marR="0">
                    <a:spcBef>
                      <a:spcPts val="0"/>
                    </a:spcBef>
                    <a:spcAft>
                      <a:spcPts val="0"/>
                    </a:spcAft>
                  </a:pPr>
                  <a14:m>
                    <m:oMathPara xmlns:m="http://schemas.openxmlformats.org/officeDocument/2006/math">
                      <m:oMathParaPr>
                        <m:jc m:val="centerGroup"/>
                      </m:oMathParaPr>
                      <m:oMath xmlns:m="http://schemas.openxmlformats.org/officeDocument/2006/math">
                        <m:f>
                          <m:fPr>
                            <m:ctrlPr>
                              <a:rPr lang="en-US" sz="2000" i="1" kern="1200" smtClean="0">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ctrlPr>
                          </m:fPr>
                          <m:num>
                            <m:r>
                              <a:rPr lang="en-US" sz="2000" i="1" kern="1200">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 </m:t>
                            </m:r>
                            <m:r>
                              <a:rPr lang="en-US" sz="2000" b="0" i="1" kern="1200" smtClean="0">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3</m:t>
                            </m:r>
                          </m:num>
                          <m:den>
                            <m:r>
                              <a:rPr lang="en-US" sz="2000" b="0" i="1" kern="1200" smtClean="0">
                                <a:solidFill>
                                  <a:srgbClr val="000000"/>
                                </a:solidFill>
                                <a:effectLst/>
                                <a:latin typeface="Cambria Math" panose="02040503050406030204" pitchFamily="18" charset="0"/>
                                <a:ea typeface="Cambria Math" panose="02040503050406030204" pitchFamily="18" charset="0"/>
                                <a:cs typeface="Arial" panose="020B0604020202020204" pitchFamily="34" charset="0"/>
                              </a:rPr>
                              <m:t>2</m:t>
                            </m:r>
                            <m:r>
                              <a:rPr lang="en-US" sz="2000" i="1" kern="1200">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𝑠</m:t>
                            </m:r>
                            <m:r>
                              <a:rPr lang="en-US" sz="2000" kern="1200">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+1</m:t>
                            </m:r>
                          </m:den>
                        </m:f>
                      </m:oMath>
                    </m:oMathPara>
                  </a14:m>
                  <a:endParaRPr lang="en-US" sz="1200" dirty="0">
                    <a:effectLst/>
                    <a:latin typeface="Times New Roman" panose="02020603050405020304" pitchFamily="18" charset="0"/>
                    <a:ea typeface="Times New Roman" panose="02020603050405020304" pitchFamily="18" charset="0"/>
                  </a:endParaRPr>
                </a:p>
              </p:txBody>
            </p:sp>
          </mc:Choice>
          <mc:Fallback xmlns="">
            <p:sp>
              <p:nvSpPr>
                <p:cNvPr id="26" name="Rectangle 25"/>
                <p:cNvSpPr>
                  <a:spLocks noRot="1" noChangeAspect="1" noMove="1" noResize="1" noEditPoints="1" noAdjustHandles="1" noChangeArrowheads="1" noChangeShapeType="1" noTextEdit="1"/>
                </p:cNvSpPr>
                <p:nvPr/>
              </p:nvSpPr>
              <p:spPr>
                <a:xfrm>
                  <a:off x="6772355" y="273475"/>
                  <a:ext cx="964366" cy="675698"/>
                </a:xfrm>
                <a:prstGeom prst="rect">
                  <a:avLst/>
                </a:prstGeom>
                <a:blipFill>
                  <a:blip r:embed="rId7"/>
                  <a:stretch>
                    <a:fillRect/>
                  </a:stretch>
                </a:blipFill>
                <a:ln>
                  <a:solidFill>
                    <a:sysClr val="windowText" lastClr="00000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Rectangle 26"/>
                <p:cNvSpPr/>
                <p:nvPr/>
              </p:nvSpPr>
              <p:spPr>
                <a:xfrm>
                  <a:off x="6960177" y="1513915"/>
                  <a:ext cx="964366" cy="675698"/>
                </a:xfrm>
                <a:prstGeom prst="rect">
                  <a:avLst/>
                </a:prstGeom>
                <a:ln>
                  <a:solidFill>
                    <a:sysClr val="windowText" lastClr="000000"/>
                  </a:solidFill>
                </a:ln>
              </p:spPr>
              <p:txBody>
                <a:bodyPr wrap="none">
                  <a:spAutoFit/>
                </a:bodyPr>
                <a:lstStyle/>
                <a:p>
                  <a:pPr marL="0" marR="0">
                    <a:spcBef>
                      <a:spcPts val="0"/>
                    </a:spcBef>
                    <a:spcAft>
                      <a:spcPts val="0"/>
                    </a:spcAft>
                  </a:pPr>
                  <a14:m>
                    <m:oMathPara xmlns:m="http://schemas.openxmlformats.org/officeDocument/2006/math">
                      <m:oMathParaPr>
                        <m:jc m:val="centerGroup"/>
                      </m:oMathParaPr>
                      <m:oMath xmlns:m="http://schemas.openxmlformats.org/officeDocument/2006/math">
                        <m:f>
                          <m:fPr>
                            <m:ctrlPr>
                              <a:rPr lang="en-US" sz="2000" i="1" kern="1200" smtClean="0">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ctrlPr>
                          </m:fPr>
                          <m:num>
                            <m:r>
                              <a:rPr lang="en-US" sz="2000" i="1" kern="1200">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 </m:t>
                            </m:r>
                            <m:r>
                              <a:rPr lang="en-US" sz="2000" b="0" i="1" kern="1200" smtClean="0">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4</m:t>
                            </m:r>
                          </m:num>
                          <m:den>
                            <m:r>
                              <a:rPr lang="en-US" sz="2000" b="0" i="1" kern="1200" smtClean="0">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2</m:t>
                            </m:r>
                            <m:r>
                              <a:rPr lang="en-US" sz="2000" i="1" kern="1200">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𝑠</m:t>
                            </m:r>
                            <m:r>
                              <a:rPr lang="en-US" sz="2000" kern="1200">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+1</m:t>
                            </m:r>
                          </m:den>
                        </m:f>
                      </m:oMath>
                    </m:oMathPara>
                  </a14:m>
                  <a:endParaRPr lang="en-US" sz="1200" dirty="0">
                    <a:effectLst/>
                    <a:latin typeface="Times New Roman" panose="02020603050405020304" pitchFamily="18" charset="0"/>
                    <a:ea typeface="Times New Roman" panose="02020603050405020304" pitchFamily="18" charset="0"/>
                  </a:endParaRPr>
                </a:p>
              </p:txBody>
            </p:sp>
          </mc:Choice>
          <mc:Fallback xmlns="">
            <p:sp>
              <p:nvSpPr>
                <p:cNvPr id="27" name="Rectangle 26"/>
                <p:cNvSpPr>
                  <a:spLocks noRot="1" noChangeAspect="1" noMove="1" noResize="1" noEditPoints="1" noAdjustHandles="1" noChangeArrowheads="1" noChangeShapeType="1" noTextEdit="1"/>
                </p:cNvSpPr>
                <p:nvPr/>
              </p:nvSpPr>
              <p:spPr>
                <a:xfrm>
                  <a:off x="6960177" y="1513915"/>
                  <a:ext cx="964366" cy="675698"/>
                </a:xfrm>
                <a:prstGeom prst="rect">
                  <a:avLst/>
                </a:prstGeom>
                <a:blipFill>
                  <a:blip r:embed="rId8"/>
                  <a:stretch>
                    <a:fillRect/>
                  </a:stretch>
                </a:blipFill>
                <a:ln>
                  <a:solidFill>
                    <a:sysClr val="windowText" lastClr="00000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Rectangle 27"/>
                <p:cNvSpPr/>
                <p:nvPr/>
              </p:nvSpPr>
              <p:spPr>
                <a:xfrm>
                  <a:off x="5655712" y="2670102"/>
                  <a:ext cx="629852" cy="400110"/>
                </a:xfrm>
                <a:prstGeom prst="rect">
                  <a:avLst/>
                </a:prstGeom>
                <a:ln>
                  <a:solidFill>
                    <a:sysClr val="windowText" lastClr="000000"/>
                  </a:solidFill>
                </a:ln>
              </p:spPr>
              <p:txBody>
                <a:bodyPr wrap="none">
                  <a:spAutoFit/>
                </a:bodyPr>
                <a:lstStyle/>
                <a:p>
                  <a:pPr marL="0" marR="0">
                    <a:spcBef>
                      <a:spcPts val="0"/>
                    </a:spcBef>
                    <a:spcAft>
                      <a:spcPts val="0"/>
                    </a:spcAft>
                  </a:pPr>
                  <a14:m>
                    <m:oMathPara xmlns:m="http://schemas.openxmlformats.org/officeDocument/2006/math">
                      <m:oMathParaPr>
                        <m:jc m:val="centerGroup"/>
                      </m:oMathParaPr>
                      <m:oMath xmlns:m="http://schemas.openxmlformats.org/officeDocument/2006/math">
                        <m:r>
                          <a:rPr lang="en-US" sz="2000" b="0" i="1" kern="1200" smtClean="0">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𝐺𝑚</m:t>
                        </m:r>
                      </m:oMath>
                    </m:oMathPara>
                  </a14:m>
                  <a:endParaRPr lang="en-US" sz="1200" dirty="0">
                    <a:effectLst/>
                    <a:latin typeface="Times New Roman" panose="02020603050405020304" pitchFamily="18" charset="0"/>
                    <a:ea typeface="Times New Roman" panose="02020603050405020304" pitchFamily="18" charset="0"/>
                  </a:endParaRPr>
                </a:p>
              </p:txBody>
            </p:sp>
          </mc:Choice>
          <mc:Fallback xmlns="">
            <p:sp>
              <p:nvSpPr>
                <p:cNvPr id="28" name="Rectangle 27"/>
                <p:cNvSpPr>
                  <a:spLocks noRot="1" noChangeAspect="1" noMove="1" noResize="1" noEditPoints="1" noAdjustHandles="1" noChangeArrowheads="1" noChangeShapeType="1" noTextEdit="1"/>
                </p:cNvSpPr>
                <p:nvPr/>
              </p:nvSpPr>
              <p:spPr>
                <a:xfrm>
                  <a:off x="5655712" y="2670102"/>
                  <a:ext cx="629852" cy="400110"/>
                </a:xfrm>
                <a:prstGeom prst="rect">
                  <a:avLst/>
                </a:prstGeom>
                <a:blipFill>
                  <a:blip r:embed="rId9"/>
                  <a:stretch>
                    <a:fillRect/>
                  </a:stretch>
                </a:blipFill>
                <a:ln>
                  <a:solidFill>
                    <a:sysClr val="windowText" lastClr="00000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TextBox 36"/>
                <p:cNvSpPr txBox="1"/>
                <p:nvPr/>
              </p:nvSpPr>
              <p:spPr>
                <a:xfrm>
                  <a:off x="4420520" y="2511669"/>
                  <a:ext cx="907629" cy="338554"/>
                </a:xfrm>
                <a:prstGeom prst="rect">
                  <a:avLst/>
                </a:prstGeom>
                <a:noFill/>
                <a:ln>
                  <a:noFill/>
                </a:ln>
              </p:spPr>
              <p:txBody>
                <a:bodyPr wrap="square" rtlCol="1">
                  <a:spAutoFit/>
                </a:bodyPr>
                <a:lstStyle/>
                <a:p>
                  <a:pPr marL="0" marR="0">
                    <a:spcBef>
                      <a:spcPts val="0"/>
                    </a:spcBef>
                    <a:spcAft>
                      <a:spcPts val="0"/>
                    </a:spcAft>
                  </a:pPr>
                  <a14:m>
                    <m:oMath xmlns:m="http://schemas.openxmlformats.org/officeDocument/2006/math">
                      <m:r>
                        <a:rPr lang="en-US" sz="1600" b="0" i="1" kern="1200" smtClean="0">
                          <a:solidFill>
                            <a:srgbClr val="000000"/>
                          </a:solidFill>
                          <a:effectLst/>
                          <a:latin typeface="Cambria Math" panose="02040503050406030204" pitchFamily="18" charset="0"/>
                          <a:ea typeface="Cambria Math" panose="02040503050406030204" pitchFamily="18" charset="0"/>
                        </a:rPr>
                        <m:t>𝑦</m:t>
                      </m:r>
                      <m:r>
                        <m:rPr>
                          <m:sty m:val="p"/>
                        </m:rPr>
                        <a:rPr lang="en-US" sz="1600" kern="1200" baseline="-25000">
                          <a:solidFill>
                            <a:srgbClr val="000000"/>
                          </a:solidFill>
                          <a:effectLst/>
                          <a:latin typeface="Cambria Math" panose="02040503050406030204" pitchFamily="18" charset="0"/>
                          <a:ea typeface="Cambria Math" panose="02040503050406030204" pitchFamily="18" charset="0"/>
                        </a:rPr>
                        <m:t>m</m:t>
                      </m:r>
                      <m:r>
                        <a:rPr lang="en-US" sz="1600" i="1" kern="1200" baseline="-25000">
                          <a:solidFill>
                            <a:srgbClr val="000000"/>
                          </a:solidFill>
                          <a:effectLst/>
                          <a:latin typeface="Cambria Math" panose="02040503050406030204" pitchFamily="18" charset="0"/>
                          <a:ea typeface="Cambria Math" panose="02040503050406030204" pitchFamily="18" charset="0"/>
                        </a:rPr>
                        <m:t> </m:t>
                      </m:r>
                    </m:oMath>
                  </a14:m>
                  <a:r>
                    <a:rPr lang="en-US" sz="1600" kern="1200" dirty="0">
                      <a:solidFill>
                        <a:srgbClr val="000000"/>
                      </a:solidFill>
                      <a:effectLst/>
                      <a:latin typeface="Times New Roman" panose="02020603050405020304" pitchFamily="18" charset="0"/>
                      <a:ea typeface="Times New Roman" panose="02020603050405020304" pitchFamily="18" charset="0"/>
                    </a:rPr>
                    <a:t>(s)</a:t>
                  </a:r>
                  <a:endParaRPr lang="en-US" sz="1600" dirty="0">
                    <a:effectLst/>
                    <a:latin typeface="Times New Roman" panose="02020603050405020304" pitchFamily="18" charset="0"/>
                    <a:ea typeface="Times New Roman" panose="02020603050405020304" pitchFamily="18" charset="0"/>
                  </a:endParaRPr>
                </a:p>
              </p:txBody>
            </p:sp>
          </mc:Choice>
          <mc:Fallback xmlns="">
            <p:sp>
              <p:nvSpPr>
                <p:cNvPr id="29" name="TextBox 36"/>
                <p:cNvSpPr txBox="1">
                  <a:spLocks noRot="1" noChangeAspect="1" noMove="1" noResize="1" noEditPoints="1" noAdjustHandles="1" noChangeArrowheads="1" noChangeShapeType="1" noTextEdit="1"/>
                </p:cNvSpPr>
                <p:nvPr/>
              </p:nvSpPr>
              <p:spPr>
                <a:xfrm>
                  <a:off x="4420520" y="2511669"/>
                  <a:ext cx="907629" cy="338554"/>
                </a:xfrm>
                <a:prstGeom prst="rect">
                  <a:avLst/>
                </a:prstGeom>
                <a:blipFill>
                  <a:blip r:embed="rId10"/>
                  <a:stretch>
                    <a:fillRect t="-5357" b="-21429"/>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TextBox 37"/>
                <p:cNvSpPr txBox="1"/>
                <p:nvPr/>
              </p:nvSpPr>
              <p:spPr>
                <a:xfrm>
                  <a:off x="3920587" y="1306557"/>
                  <a:ext cx="594421" cy="369332"/>
                </a:xfrm>
                <a:prstGeom prst="rect">
                  <a:avLst/>
                </a:prstGeom>
                <a:noFill/>
                <a:ln>
                  <a:noFill/>
                </a:ln>
              </p:spPr>
              <p:txBody>
                <a:bodyPr wrap="square" rtlCol="1">
                  <a:spAutoFit/>
                </a:bodyPr>
                <a:lstStyle/>
                <a:p>
                  <a:pPr marL="0" marR="0">
                    <a:spcBef>
                      <a:spcPts val="0"/>
                    </a:spcBef>
                    <a:spcAft>
                      <a:spcPts val="0"/>
                    </a:spcAft>
                  </a:pPr>
                  <a14:m>
                    <m:oMath xmlns:m="http://schemas.openxmlformats.org/officeDocument/2006/math">
                      <m:r>
                        <a:rPr lang="en-US" i="1" kern="1200">
                          <a:solidFill>
                            <a:srgbClr val="000000"/>
                          </a:solidFill>
                          <a:effectLst/>
                          <a:latin typeface="Cambria Math" panose="02040503050406030204" pitchFamily="18" charset="0"/>
                          <a:ea typeface="Cambria Math" panose="02040503050406030204" pitchFamily="18" charset="0"/>
                        </a:rPr>
                        <m:t>𝐸</m:t>
                      </m:r>
                    </m:oMath>
                  </a14:m>
                  <a:r>
                    <a:rPr lang="en-US" kern="1200" dirty="0">
                      <a:solidFill>
                        <a:srgbClr val="000000"/>
                      </a:solidFill>
                      <a:effectLst/>
                      <a:latin typeface="Times New Roman" panose="02020603050405020304" pitchFamily="18" charset="0"/>
                      <a:ea typeface="Times New Roman" panose="02020603050405020304" pitchFamily="18" charset="0"/>
                    </a:rPr>
                    <a:t>(s)</a:t>
                  </a:r>
                  <a:endParaRPr lang="en-US" sz="2400" dirty="0">
                    <a:effectLst/>
                    <a:latin typeface="Times New Roman" panose="02020603050405020304" pitchFamily="18" charset="0"/>
                    <a:ea typeface="Times New Roman" panose="02020603050405020304" pitchFamily="18" charset="0"/>
                  </a:endParaRPr>
                </a:p>
              </p:txBody>
            </p:sp>
          </mc:Choice>
          <mc:Fallback xmlns="">
            <p:sp>
              <p:nvSpPr>
                <p:cNvPr id="30" name="TextBox 37"/>
                <p:cNvSpPr txBox="1">
                  <a:spLocks noRot="1" noChangeAspect="1" noMove="1" noResize="1" noEditPoints="1" noAdjustHandles="1" noChangeArrowheads="1" noChangeShapeType="1" noTextEdit="1"/>
                </p:cNvSpPr>
                <p:nvPr/>
              </p:nvSpPr>
              <p:spPr>
                <a:xfrm>
                  <a:off x="3920587" y="1306557"/>
                  <a:ext cx="594421" cy="369332"/>
                </a:xfrm>
                <a:prstGeom prst="rect">
                  <a:avLst/>
                </a:prstGeom>
                <a:blipFill>
                  <a:blip r:embed="rId11"/>
                  <a:stretch>
                    <a:fillRect t="-10000" r="-7143" b="-26667"/>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TextBox 30"/>
                <p:cNvSpPr txBox="1"/>
                <p:nvPr/>
              </p:nvSpPr>
              <p:spPr>
                <a:xfrm>
                  <a:off x="4413013" y="1661916"/>
                  <a:ext cx="900051" cy="400110"/>
                </a:xfrm>
                <a:prstGeom prst="rect">
                  <a:avLst/>
                </a:prstGeom>
                <a:noFill/>
                <a:ln>
                  <a:solidFill>
                    <a:sysClr val="windowText" lastClr="000000"/>
                  </a:solidFill>
                </a:ln>
              </p:spPr>
              <p:txBody>
                <a:bodyPr wrap="square" rtlCol="0">
                  <a:spAutoFit/>
                </a:bodyPr>
                <a:lstStyle/>
                <a:p>
                  <a:pPr marL="0" marR="0">
                    <a:spcBef>
                      <a:spcPts val="0"/>
                    </a:spcBef>
                    <a:spcAft>
                      <a:spcPts val="0"/>
                    </a:spcAft>
                  </a:pPr>
                  <a14:m>
                    <m:oMathPara xmlns:m="http://schemas.openxmlformats.org/officeDocument/2006/math">
                      <m:oMathParaPr>
                        <m:jc m:val="centerGroup"/>
                      </m:oMathParaPr>
                      <m:oMath xmlns:m="http://schemas.openxmlformats.org/officeDocument/2006/math">
                        <m:r>
                          <a:rPr lang="en-US" sz="2000" b="0" i="1" kern="1200" smtClean="0">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𝐺𝑐</m:t>
                        </m:r>
                      </m:oMath>
                    </m:oMathPara>
                  </a14:m>
                  <a:endParaRPr lang="en-US" sz="2000" dirty="0">
                    <a:effectLst/>
                    <a:latin typeface="Times New Roman" panose="02020603050405020304" pitchFamily="18" charset="0"/>
                    <a:ea typeface="Times New Roman" panose="02020603050405020304" pitchFamily="18" charset="0"/>
                  </a:endParaRPr>
                </a:p>
              </p:txBody>
            </p:sp>
          </mc:Choice>
          <mc:Fallback xmlns="">
            <p:sp>
              <p:nvSpPr>
                <p:cNvPr id="31" name="TextBox 30"/>
                <p:cNvSpPr txBox="1">
                  <a:spLocks noRot="1" noChangeAspect="1" noMove="1" noResize="1" noEditPoints="1" noAdjustHandles="1" noChangeArrowheads="1" noChangeShapeType="1" noTextEdit="1"/>
                </p:cNvSpPr>
                <p:nvPr/>
              </p:nvSpPr>
              <p:spPr>
                <a:xfrm>
                  <a:off x="4413013" y="1661916"/>
                  <a:ext cx="900051" cy="400110"/>
                </a:xfrm>
                <a:prstGeom prst="rect">
                  <a:avLst/>
                </a:prstGeom>
                <a:blipFill>
                  <a:blip r:embed="rId12"/>
                  <a:stretch>
                    <a:fillRect/>
                  </a:stretch>
                </a:blipFill>
                <a:ln>
                  <a:solidFill>
                    <a:sysClr val="windowText" lastClr="000000"/>
                  </a:solidFill>
                </a:ln>
              </p:spPr>
              <p:txBody>
                <a:bodyPr/>
                <a:lstStyle/>
                <a:p>
                  <a:r>
                    <a:rPr lang="en-US">
                      <a:noFill/>
                    </a:rPr>
                    <a:t> </a:t>
                  </a:r>
                </a:p>
              </p:txBody>
            </p:sp>
          </mc:Fallback>
        </mc:AlternateContent>
      </p:grpSp>
      <p:cxnSp>
        <p:nvCxnSpPr>
          <p:cNvPr id="37" name="Straight Connector 36"/>
          <p:cNvCxnSpPr/>
          <p:nvPr/>
        </p:nvCxnSpPr>
        <p:spPr>
          <a:xfrm flipV="1">
            <a:off x="1194948" y="3466531"/>
            <a:ext cx="10426889"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67" name="Group 66"/>
          <p:cNvGrpSpPr/>
          <p:nvPr/>
        </p:nvGrpSpPr>
        <p:grpSpPr>
          <a:xfrm>
            <a:off x="2166157" y="3627264"/>
            <a:ext cx="7854622" cy="2644502"/>
            <a:chOff x="2350704" y="3850402"/>
            <a:chExt cx="7854622" cy="2644502"/>
          </a:xfrm>
        </p:grpSpPr>
        <p:grpSp>
          <p:nvGrpSpPr>
            <p:cNvPr id="68" name="Group 67"/>
            <p:cNvGrpSpPr/>
            <p:nvPr/>
          </p:nvGrpSpPr>
          <p:grpSpPr>
            <a:xfrm>
              <a:off x="2350704" y="3921314"/>
              <a:ext cx="7854622" cy="2573590"/>
              <a:chOff x="2480207" y="4016955"/>
              <a:chExt cx="7854622" cy="2573590"/>
            </a:xfrm>
          </p:grpSpPr>
          <mc:AlternateContent xmlns:mc="http://schemas.openxmlformats.org/markup-compatibility/2006" xmlns:a14="http://schemas.microsoft.com/office/drawing/2010/main">
            <mc:Choice Requires="a14">
              <p:sp>
                <p:nvSpPr>
                  <p:cNvPr id="71" name="TextBox 70"/>
                  <p:cNvSpPr txBox="1"/>
                  <p:nvPr/>
                </p:nvSpPr>
                <p:spPr>
                  <a:xfrm>
                    <a:off x="5474606" y="5221492"/>
                    <a:ext cx="900051" cy="400110"/>
                  </a:xfrm>
                  <a:prstGeom prst="rect">
                    <a:avLst/>
                  </a:prstGeom>
                  <a:noFill/>
                  <a:ln>
                    <a:solidFill>
                      <a:sysClr val="windowText" lastClr="000000"/>
                    </a:solidFill>
                  </a:ln>
                </p:spPr>
                <p:txBody>
                  <a:bodyPr wrap="square" rtlCol="0">
                    <a:spAutoFit/>
                  </a:bodyPr>
                  <a:lstStyle/>
                  <a:p>
                    <a:pPr marL="0" marR="0">
                      <a:spcBef>
                        <a:spcPts val="0"/>
                      </a:spcBef>
                      <a:spcAft>
                        <a:spcPts val="0"/>
                      </a:spcAft>
                    </a:pPr>
                    <a14:m>
                      <m:oMathPara xmlns:m="http://schemas.openxmlformats.org/officeDocument/2006/math">
                        <m:oMathParaPr>
                          <m:jc m:val="centerGroup"/>
                        </m:oMathParaPr>
                        <m:oMath xmlns:m="http://schemas.openxmlformats.org/officeDocument/2006/math">
                          <m:r>
                            <a:rPr lang="en-US" sz="2000" b="0" i="1" kern="1200" smtClean="0">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𝐺𝑣</m:t>
                          </m:r>
                        </m:oMath>
                      </m:oMathPara>
                    </a14:m>
                    <a:endParaRPr lang="en-US" sz="2000" dirty="0">
                      <a:effectLst/>
                      <a:latin typeface="Times New Roman" panose="02020603050405020304" pitchFamily="18" charset="0"/>
                      <a:ea typeface="Times New Roman" panose="02020603050405020304" pitchFamily="18" charset="0"/>
                    </a:endParaRPr>
                  </a:p>
                </p:txBody>
              </p:sp>
            </mc:Choice>
            <mc:Fallback xmlns="">
              <p:sp>
                <p:nvSpPr>
                  <p:cNvPr id="71" name="TextBox 70"/>
                  <p:cNvSpPr txBox="1">
                    <a:spLocks noRot="1" noChangeAspect="1" noMove="1" noResize="1" noEditPoints="1" noAdjustHandles="1" noChangeArrowheads="1" noChangeShapeType="1" noTextEdit="1"/>
                  </p:cNvSpPr>
                  <p:nvPr/>
                </p:nvSpPr>
                <p:spPr>
                  <a:xfrm>
                    <a:off x="5474606" y="5221492"/>
                    <a:ext cx="900051" cy="400110"/>
                  </a:xfrm>
                  <a:prstGeom prst="rect">
                    <a:avLst/>
                  </a:prstGeom>
                  <a:blipFill>
                    <a:blip r:embed="rId13"/>
                    <a:stretch>
                      <a:fillRect/>
                    </a:stretch>
                  </a:blipFill>
                  <a:ln>
                    <a:solidFill>
                      <a:sysClr val="windowText" lastClr="000000"/>
                    </a:solidFill>
                  </a:ln>
                </p:spPr>
                <p:txBody>
                  <a:bodyPr/>
                  <a:lstStyle/>
                  <a:p>
                    <a:r>
                      <a:rPr lang="en-US">
                        <a:noFill/>
                      </a:rPr>
                      <a:t> </a:t>
                    </a:r>
                  </a:p>
                </p:txBody>
              </p:sp>
            </mc:Fallback>
          </mc:AlternateContent>
          <p:grpSp>
            <p:nvGrpSpPr>
              <p:cNvPr id="72" name="Group 71"/>
              <p:cNvGrpSpPr/>
              <p:nvPr/>
            </p:nvGrpSpPr>
            <p:grpSpPr>
              <a:xfrm>
                <a:off x="3482431" y="5156302"/>
                <a:ext cx="457515" cy="492477"/>
                <a:chOff x="755873" y="859698"/>
                <a:chExt cx="345056" cy="310740"/>
              </a:xfrm>
            </p:grpSpPr>
            <p:sp>
              <p:nvSpPr>
                <p:cNvPr id="97" name="Oval 96"/>
                <p:cNvSpPr/>
                <p:nvPr/>
              </p:nvSpPr>
              <p:spPr>
                <a:xfrm>
                  <a:off x="755873" y="859887"/>
                  <a:ext cx="345056" cy="310551"/>
                </a:xfrm>
                <a:prstGeom prst="ellipse">
                  <a:avLst/>
                </a:prstGeom>
                <a:solidFill>
                  <a:sysClr val="window" lastClr="FFFFFF"/>
                </a:solid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98" name="TextBox 32"/>
                <p:cNvSpPr txBox="1"/>
                <p:nvPr/>
              </p:nvSpPr>
              <p:spPr>
                <a:xfrm>
                  <a:off x="813364" y="859698"/>
                  <a:ext cx="229870" cy="233039"/>
                </a:xfrm>
                <a:prstGeom prst="rect">
                  <a:avLst/>
                </a:prstGeom>
                <a:noFill/>
              </p:spPr>
              <p:txBody>
                <a:bodyPr wrap="square" rtlCol="0">
                  <a:spAutoFit/>
                </a:bodyPr>
                <a:lstStyle/>
                <a:p>
                  <a:pPr marL="0" marR="0">
                    <a:spcBef>
                      <a:spcPts val="0"/>
                    </a:spcBef>
                    <a:spcAft>
                      <a:spcPts val="0"/>
                    </a:spcAft>
                  </a:pPr>
                  <a:r>
                    <a:rPr lang="en-US"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a:t>
                  </a:r>
                  <a:endParaRPr lang="en-US" sz="2400" dirty="0">
                    <a:effectLst/>
                    <a:latin typeface="Times New Roman" panose="02020603050405020304" pitchFamily="18" charset="0"/>
                    <a:ea typeface="Times New Roman" panose="02020603050405020304" pitchFamily="18" charset="0"/>
                  </a:endParaRPr>
                </a:p>
              </p:txBody>
            </p:sp>
          </p:grpSp>
          <p:grpSp>
            <p:nvGrpSpPr>
              <p:cNvPr id="73" name="Group 72"/>
              <p:cNvGrpSpPr/>
              <p:nvPr/>
            </p:nvGrpSpPr>
            <p:grpSpPr>
              <a:xfrm>
                <a:off x="6993107" y="5156545"/>
                <a:ext cx="613319" cy="595863"/>
                <a:chOff x="4163308" y="859698"/>
                <a:chExt cx="345056" cy="310740"/>
              </a:xfrm>
            </p:grpSpPr>
            <p:sp>
              <p:nvSpPr>
                <p:cNvPr id="95" name="Oval 94"/>
                <p:cNvSpPr/>
                <p:nvPr/>
              </p:nvSpPr>
              <p:spPr>
                <a:xfrm>
                  <a:off x="4163308" y="859887"/>
                  <a:ext cx="345056" cy="310551"/>
                </a:xfrm>
                <a:prstGeom prst="ellipse">
                  <a:avLst/>
                </a:prstGeom>
                <a:solidFill>
                  <a:sysClr val="window" lastClr="FFFFFF"/>
                </a:solid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96" name="TextBox 30"/>
                <p:cNvSpPr txBox="1"/>
                <p:nvPr/>
              </p:nvSpPr>
              <p:spPr>
                <a:xfrm>
                  <a:off x="4220718" y="859698"/>
                  <a:ext cx="229870" cy="252459"/>
                </a:xfrm>
                <a:prstGeom prst="rect">
                  <a:avLst/>
                </a:prstGeom>
                <a:noFill/>
              </p:spPr>
              <p:txBody>
                <a:bodyPr wrap="square" rtlCol="0">
                  <a:spAutoFit/>
                </a:bodyPr>
                <a:lstStyle/>
                <a:p>
                  <a:pPr marL="0" marR="0">
                    <a:spcBef>
                      <a:spcPts val="0"/>
                    </a:spcBef>
                    <a:spcAft>
                      <a:spcPts val="0"/>
                    </a:spcAft>
                  </a:pPr>
                  <a:r>
                    <a:rPr lang="en-US" sz="20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a:t>
                  </a:r>
                  <a:endParaRPr lang="en-US" sz="2800" dirty="0">
                    <a:effectLst/>
                    <a:latin typeface="Times New Roman" panose="02020603050405020304" pitchFamily="18" charset="0"/>
                    <a:ea typeface="Times New Roman" panose="02020603050405020304" pitchFamily="18" charset="0"/>
                  </a:endParaRPr>
                </a:p>
              </p:txBody>
            </p:sp>
          </p:grpSp>
          <p:cxnSp>
            <p:nvCxnSpPr>
              <p:cNvPr id="74" name="Straight Arrow Connector 73"/>
              <p:cNvCxnSpPr/>
              <p:nvPr/>
            </p:nvCxnSpPr>
            <p:spPr>
              <a:xfrm>
                <a:off x="5140475" y="5402689"/>
                <a:ext cx="334131" cy="0"/>
              </a:xfrm>
              <a:prstGeom prst="straightConnector1">
                <a:avLst/>
              </a:prstGeom>
              <a:noFill/>
              <a:ln w="12700" cap="flat" cmpd="sng" algn="ctr">
                <a:solidFill>
                  <a:sysClr val="windowText" lastClr="000000"/>
                </a:solidFill>
                <a:prstDash val="solid"/>
                <a:miter lim="800000"/>
                <a:tailEnd type="triangle"/>
              </a:ln>
              <a:effectLst/>
            </p:spPr>
          </p:cxnSp>
          <p:cxnSp>
            <p:nvCxnSpPr>
              <p:cNvPr id="75" name="Straight Arrow Connector 74"/>
              <p:cNvCxnSpPr/>
              <p:nvPr/>
            </p:nvCxnSpPr>
            <p:spPr>
              <a:xfrm>
                <a:off x="6392204" y="5458767"/>
                <a:ext cx="588091" cy="0"/>
              </a:xfrm>
              <a:prstGeom prst="straightConnector1">
                <a:avLst/>
              </a:prstGeom>
              <a:noFill/>
              <a:ln w="12700" cap="flat" cmpd="sng" algn="ctr">
                <a:solidFill>
                  <a:sysClr val="windowText" lastClr="000000"/>
                </a:solidFill>
                <a:prstDash val="solid"/>
                <a:miter lim="800000"/>
                <a:tailEnd type="triangle"/>
              </a:ln>
              <a:effectLst/>
            </p:spPr>
          </p:cxnSp>
          <p:cxnSp>
            <p:nvCxnSpPr>
              <p:cNvPr id="76" name="Straight Arrow Connector 75"/>
              <p:cNvCxnSpPr/>
              <p:nvPr/>
            </p:nvCxnSpPr>
            <p:spPr>
              <a:xfrm>
                <a:off x="3947122" y="5402689"/>
                <a:ext cx="286398" cy="0"/>
              </a:xfrm>
              <a:prstGeom prst="straightConnector1">
                <a:avLst/>
              </a:prstGeom>
              <a:noFill/>
              <a:ln w="12700" cap="flat" cmpd="sng" algn="ctr">
                <a:solidFill>
                  <a:sysClr val="windowText" lastClr="000000"/>
                </a:solidFill>
                <a:prstDash val="solid"/>
                <a:miter lim="800000"/>
                <a:tailEnd type="triangle"/>
              </a:ln>
              <a:effectLst/>
            </p:spPr>
          </p:cxnSp>
          <p:cxnSp>
            <p:nvCxnSpPr>
              <p:cNvPr id="77" name="Straight Arrow Connector 76"/>
              <p:cNvCxnSpPr/>
              <p:nvPr/>
            </p:nvCxnSpPr>
            <p:spPr>
              <a:xfrm>
                <a:off x="7631345" y="5442230"/>
                <a:ext cx="334131" cy="0"/>
              </a:xfrm>
              <a:prstGeom prst="straightConnector1">
                <a:avLst/>
              </a:prstGeom>
              <a:noFill/>
              <a:ln w="12700" cap="flat" cmpd="sng" algn="ctr">
                <a:solidFill>
                  <a:sysClr val="windowText" lastClr="000000"/>
                </a:solidFill>
                <a:prstDash val="solid"/>
                <a:miter lim="800000"/>
                <a:tailEnd type="triangle"/>
              </a:ln>
              <a:effectLst/>
            </p:spPr>
          </p:cxnSp>
          <p:cxnSp>
            <p:nvCxnSpPr>
              <p:cNvPr id="78" name="Straight Connector 77"/>
              <p:cNvCxnSpPr/>
              <p:nvPr/>
            </p:nvCxnSpPr>
            <p:spPr>
              <a:xfrm flipH="1" flipV="1">
                <a:off x="3674742" y="6385719"/>
                <a:ext cx="1813853" cy="0"/>
              </a:xfrm>
              <a:prstGeom prst="line">
                <a:avLst/>
              </a:prstGeom>
              <a:noFill/>
              <a:ln w="12700" cap="flat" cmpd="sng" algn="ctr">
                <a:solidFill>
                  <a:sysClr val="windowText" lastClr="000000"/>
                </a:solidFill>
                <a:prstDash val="solid"/>
                <a:miter lim="800000"/>
              </a:ln>
              <a:effectLst/>
            </p:spPr>
          </p:cxnSp>
          <p:cxnSp>
            <p:nvCxnSpPr>
              <p:cNvPr id="79" name="Straight Arrow Connector 78"/>
              <p:cNvCxnSpPr/>
              <p:nvPr/>
            </p:nvCxnSpPr>
            <p:spPr>
              <a:xfrm flipH="1">
                <a:off x="6113651" y="6385719"/>
                <a:ext cx="3035387" cy="0"/>
              </a:xfrm>
              <a:prstGeom prst="straightConnector1">
                <a:avLst/>
              </a:prstGeom>
              <a:noFill/>
              <a:ln w="12700" cap="flat" cmpd="sng" algn="ctr">
                <a:solidFill>
                  <a:sysClr val="windowText" lastClr="000000"/>
                </a:solidFill>
                <a:prstDash val="solid"/>
                <a:miter lim="800000"/>
                <a:tailEnd type="triangle"/>
              </a:ln>
              <a:effectLst/>
            </p:spPr>
          </p:cxnSp>
          <p:cxnSp>
            <p:nvCxnSpPr>
              <p:cNvPr id="80" name="Straight Connector 79"/>
              <p:cNvCxnSpPr/>
              <p:nvPr/>
            </p:nvCxnSpPr>
            <p:spPr>
              <a:xfrm>
                <a:off x="9149038" y="5380194"/>
                <a:ext cx="0" cy="1005840"/>
              </a:xfrm>
              <a:prstGeom prst="line">
                <a:avLst/>
              </a:prstGeom>
              <a:noFill/>
              <a:ln w="12700" cap="flat" cmpd="sng" algn="ctr">
                <a:solidFill>
                  <a:sysClr val="windowText" lastClr="000000"/>
                </a:solidFill>
                <a:prstDash val="solid"/>
                <a:miter lim="800000"/>
              </a:ln>
              <a:effectLst/>
            </p:spPr>
          </p:cxnSp>
          <p:cxnSp>
            <p:nvCxnSpPr>
              <p:cNvPr id="81" name="Straight Arrow Connector 80"/>
              <p:cNvCxnSpPr/>
              <p:nvPr/>
            </p:nvCxnSpPr>
            <p:spPr>
              <a:xfrm>
                <a:off x="7299441" y="4544774"/>
                <a:ext cx="0" cy="606397"/>
              </a:xfrm>
              <a:prstGeom prst="straightConnector1">
                <a:avLst/>
              </a:prstGeom>
              <a:noFill/>
              <a:ln w="12700" cap="flat" cmpd="sng" algn="ctr">
                <a:solidFill>
                  <a:sysClr val="windowText" lastClr="000000"/>
                </a:solidFill>
                <a:prstDash val="solid"/>
                <a:miter lim="800000"/>
                <a:tailEnd type="triangle"/>
              </a:ln>
              <a:effectLst/>
            </p:spPr>
          </p:cxnSp>
          <p:cxnSp>
            <p:nvCxnSpPr>
              <p:cNvPr id="82" name="Straight Arrow Connector 81"/>
              <p:cNvCxnSpPr/>
              <p:nvPr/>
            </p:nvCxnSpPr>
            <p:spPr>
              <a:xfrm>
                <a:off x="8929842" y="5380194"/>
                <a:ext cx="477330" cy="0"/>
              </a:xfrm>
              <a:prstGeom prst="straightConnector1">
                <a:avLst/>
              </a:prstGeom>
              <a:noFill/>
              <a:ln w="12700" cap="flat" cmpd="sng" algn="ctr">
                <a:solidFill>
                  <a:sysClr val="windowText" lastClr="000000"/>
                </a:solidFill>
                <a:prstDash val="solid"/>
                <a:miter lim="800000"/>
                <a:tailEnd type="triangle"/>
              </a:ln>
              <a:effectLst/>
            </p:spPr>
          </p:cxnSp>
          <p:cxnSp>
            <p:nvCxnSpPr>
              <p:cNvPr id="83" name="Straight Arrow Connector 82"/>
              <p:cNvCxnSpPr/>
              <p:nvPr/>
            </p:nvCxnSpPr>
            <p:spPr>
              <a:xfrm rot="16200000" flipV="1">
                <a:off x="3303886" y="6019634"/>
                <a:ext cx="741711" cy="0"/>
              </a:xfrm>
              <a:prstGeom prst="straightConnector1">
                <a:avLst/>
              </a:prstGeom>
              <a:noFill/>
              <a:ln w="12700" cap="flat" cmpd="sng" algn="ctr">
                <a:solidFill>
                  <a:sysClr val="windowText" lastClr="000000"/>
                </a:solidFill>
                <a:prstDash val="solid"/>
                <a:miter lim="800000"/>
                <a:tailEnd type="triangle"/>
              </a:ln>
              <a:effectLst/>
            </p:spPr>
          </p:cxnSp>
          <p:pic>
            <p:nvPicPr>
              <p:cNvPr id="84" name="Picture 83"/>
              <p:cNvPicPr>
                <a:picLocks noChangeAspect="1"/>
              </p:cNvPicPr>
              <p:nvPr/>
            </p:nvPicPr>
            <p:blipFill>
              <a:blip r:embed="rId3"/>
              <a:stretch>
                <a:fillRect/>
              </a:stretch>
            </p:blipFill>
            <p:spPr>
              <a:xfrm>
                <a:off x="2862861" y="5276326"/>
                <a:ext cx="727514" cy="251215"/>
              </a:xfrm>
              <a:prstGeom prst="rect">
                <a:avLst/>
              </a:prstGeom>
            </p:spPr>
          </p:pic>
          <p:sp>
            <p:nvSpPr>
              <p:cNvPr id="85" name="TextBox 22"/>
              <p:cNvSpPr txBox="1"/>
              <p:nvPr/>
            </p:nvSpPr>
            <p:spPr>
              <a:xfrm>
                <a:off x="3181665" y="4800853"/>
                <a:ext cx="293843" cy="503732"/>
              </a:xfrm>
              <a:prstGeom prst="rect">
                <a:avLst/>
              </a:prstGeom>
              <a:noFill/>
            </p:spPr>
            <p:txBody>
              <a:bodyPr wrap="square" rtlCol="0">
                <a:spAutoFit/>
              </a:bodyPr>
              <a:lstStyle/>
              <a:p>
                <a:pPr marL="0" marR="0">
                  <a:spcBef>
                    <a:spcPts val="0"/>
                  </a:spcBef>
                  <a:spcAft>
                    <a:spcPts val="0"/>
                  </a:spcAft>
                </a:pPr>
                <a:r>
                  <a:rPr lang="en-US" sz="1800"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a:t>
                </a:r>
                <a:endParaRPr lang="en-US" sz="1200">
                  <a:effectLst/>
                  <a:latin typeface="Times New Roman" panose="02020603050405020304" pitchFamily="18" charset="0"/>
                  <a:ea typeface="Times New Roman" panose="02020603050405020304" pitchFamily="18" charset="0"/>
                </a:endParaRPr>
              </a:p>
            </p:txBody>
          </p:sp>
          <p:sp>
            <p:nvSpPr>
              <p:cNvPr id="86" name="TextBox 23"/>
              <p:cNvSpPr txBox="1"/>
              <p:nvPr/>
            </p:nvSpPr>
            <p:spPr>
              <a:xfrm>
                <a:off x="3272493" y="5363562"/>
                <a:ext cx="293843" cy="503732"/>
              </a:xfrm>
              <a:prstGeom prst="rect">
                <a:avLst/>
              </a:prstGeom>
              <a:noFill/>
            </p:spPr>
            <p:txBody>
              <a:bodyPr wrap="square" rtlCol="0">
                <a:spAutoFit/>
              </a:bodyPr>
              <a:lstStyle/>
              <a:p>
                <a:pPr marL="0" marR="0">
                  <a:spcBef>
                    <a:spcPts val="0"/>
                  </a:spcBef>
                  <a:spcAft>
                    <a:spcPts val="0"/>
                  </a:spcAft>
                </a:pPr>
                <a:r>
                  <a:rPr lang="en-US" sz="1800"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_</a:t>
                </a:r>
                <a:endParaRPr lang="en-US" sz="1200">
                  <a:effectLst/>
                  <a:latin typeface="Times New Roman" panose="02020603050405020304" pitchFamily="18" charset="0"/>
                  <a:ea typeface="Times New Roman" panose="02020603050405020304" pitchFamily="18" charset="0"/>
                </a:endParaRPr>
              </a:p>
            </p:txBody>
          </p:sp>
          <mc:AlternateContent xmlns:mc="http://schemas.openxmlformats.org/markup-compatibility/2006" xmlns:a14="http://schemas.microsoft.com/office/drawing/2010/main">
            <mc:Choice Requires="a14">
              <p:sp>
                <p:nvSpPr>
                  <p:cNvPr id="87" name="TextBox 24"/>
                  <p:cNvSpPr txBox="1"/>
                  <p:nvPr/>
                </p:nvSpPr>
                <p:spPr>
                  <a:xfrm>
                    <a:off x="5639274" y="4016955"/>
                    <a:ext cx="780494" cy="400110"/>
                  </a:xfrm>
                  <a:prstGeom prst="rect">
                    <a:avLst/>
                  </a:prstGeom>
                  <a:noFill/>
                  <a:ln>
                    <a:noFill/>
                  </a:ln>
                </p:spPr>
                <p:txBody>
                  <a:bodyPr wrap="square" rtlCol="1">
                    <a:spAutoFit/>
                  </a:bodyPr>
                  <a:lstStyle/>
                  <a:p>
                    <a:pPr marL="0" marR="0">
                      <a:spcBef>
                        <a:spcPts val="0"/>
                      </a:spcBef>
                      <a:spcAft>
                        <a:spcPts val="0"/>
                      </a:spcAft>
                    </a:pPr>
                    <a14:m>
                      <m:oMath xmlns:m="http://schemas.openxmlformats.org/officeDocument/2006/math">
                        <m:r>
                          <a:rPr lang="en-US" sz="2000" b="0" i="1" kern="1200" smtClean="0">
                            <a:solidFill>
                              <a:srgbClr val="000000"/>
                            </a:solidFill>
                            <a:effectLst/>
                            <a:latin typeface="Cambria Math" panose="02040503050406030204" pitchFamily="18" charset="0"/>
                            <a:ea typeface="Cambria Math" panose="02040503050406030204" pitchFamily="18" charset="0"/>
                          </a:rPr>
                          <m:t>𝑥</m:t>
                        </m:r>
                        <m:r>
                          <m:rPr>
                            <m:sty m:val="p"/>
                          </m:rPr>
                          <a:rPr lang="en-US" sz="2000" kern="1200" baseline="-25000">
                            <a:solidFill>
                              <a:srgbClr val="000000"/>
                            </a:solidFill>
                            <a:effectLst/>
                            <a:latin typeface="Cambria Math" panose="02040503050406030204" pitchFamily="18" charset="0"/>
                            <a:ea typeface="Cambria Math" panose="02040503050406030204" pitchFamily="18" charset="0"/>
                          </a:rPr>
                          <m:t>i</m:t>
                        </m:r>
                        <m:r>
                          <a:rPr lang="en-US" sz="2000" i="1" kern="1200" baseline="-25000">
                            <a:solidFill>
                              <a:srgbClr val="000000"/>
                            </a:solidFill>
                            <a:effectLst/>
                            <a:latin typeface="Cambria Math" panose="02040503050406030204" pitchFamily="18" charset="0"/>
                            <a:ea typeface="Cambria Math" panose="02040503050406030204" pitchFamily="18" charset="0"/>
                          </a:rPr>
                          <m:t> </m:t>
                        </m:r>
                      </m:oMath>
                    </a14:m>
                    <a:r>
                      <a:rPr lang="en-US" sz="2000" kern="1200" dirty="0">
                        <a:solidFill>
                          <a:srgbClr val="000000"/>
                        </a:solidFill>
                        <a:effectLst/>
                        <a:latin typeface="Times New Roman" panose="02020603050405020304" pitchFamily="18" charset="0"/>
                        <a:ea typeface="Times New Roman" panose="02020603050405020304" pitchFamily="18" charset="0"/>
                      </a:rPr>
                      <a:t>(s)</a:t>
                    </a:r>
                    <a:endParaRPr lang="en-US" sz="2000" dirty="0">
                      <a:effectLst/>
                      <a:latin typeface="Times New Roman" panose="02020603050405020304" pitchFamily="18" charset="0"/>
                      <a:ea typeface="Times New Roman" panose="02020603050405020304" pitchFamily="18" charset="0"/>
                    </a:endParaRPr>
                  </a:p>
                </p:txBody>
              </p:sp>
            </mc:Choice>
            <mc:Fallback xmlns="">
              <p:sp>
                <p:nvSpPr>
                  <p:cNvPr id="87" name="TextBox 24"/>
                  <p:cNvSpPr txBox="1">
                    <a:spLocks noRot="1" noChangeAspect="1" noMove="1" noResize="1" noEditPoints="1" noAdjustHandles="1" noChangeArrowheads="1" noChangeShapeType="1" noTextEdit="1"/>
                  </p:cNvSpPr>
                  <p:nvPr/>
                </p:nvSpPr>
                <p:spPr>
                  <a:xfrm>
                    <a:off x="5639274" y="4016955"/>
                    <a:ext cx="780494" cy="400110"/>
                  </a:xfrm>
                  <a:prstGeom prst="rect">
                    <a:avLst/>
                  </a:prstGeom>
                  <a:blipFill>
                    <a:blip r:embed="rId14"/>
                    <a:stretch>
                      <a:fillRect t="-9231" b="-27692"/>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8" name="TextBox 25"/>
                  <p:cNvSpPr txBox="1"/>
                  <p:nvPr/>
                </p:nvSpPr>
                <p:spPr>
                  <a:xfrm>
                    <a:off x="9555177" y="5133128"/>
                    <a:ext cx="779652" cy="494131"/>
                  </a:xfrm>
                  <a:prstGeom prst="rect">
                    <a:avLst/>
                  </a:prstGeom>
                  <a:noFill/>
                  <a:ln>
                    <a:noFill/>
                  </a:ln>
                </p:spPr>
                <p:txBody>
                  <a:bodyPr wrap="square" rtlCol="1">
                    <a:noAutofit/>
                  </a:bodyPr>
                  <a:lstStyle/>
                  <a:p>
                    <a:pPr marL="0" marR="0">
                      <a:spcBef>
                        <a:spcPts val="0"/>
                      </a:spcBef>
                      <a:spcAft>
                        <a:spcPts val="0"/>
                      </a:spcAft>
                    </a:pPr>
                    <a14:m>
                      <m:oMath xmlns:m="http://schemas.openxmlformats.org/officeDocument/2006/math">
                        <m:r>
                          <a:rPr lang="en-US" sz="2000" b="0" i="1" kern="1200" smtClean="0">
                            <a:solidFill>
                              <a:srgbClr val="000000"/>
                            </a:solidFill>
                            <a:effectLst/>
                            <a:latin typeface="Cambria Math" panose="02040503050406030204" pitchFamily="18" charset="0"/>
                            <a:ea typeface="Cambria Math" panose="02040503050406030204" pitchFamily="18" charset="0"/>
                          </a:rPr>
                          <m:t>𝑦</m:t>
                        </m:r>
                        <m:r>
                          <a:rPr lang="en-US" sz="2000" i="1" kern="1200" baseline="-25000">
                            <a:solidFill>
                              <a:srgbClr val="000000"/>
                            </a:solidFill>
                            <a:effectLst/>
                            <a:latin typeface="Cambria Math" panose="02040503050406030204" pitchFamily="18" charset="0"/>
                            <a:ea typeface="Cambria Math" panose="02040503050406030204" pitchFamily="18" charset="0"/>
                          </a:rPr>
                          <m:t> </m:t>
                        </m:r>
                      </m:oMath>
                    </a14:m>
                    <a:r>
                      <a:rPr lang="en-US" sz="2000" kern="1200" dirty="0">
                        <a:solidFill>
                          <a:srgbClr val="000000"/>
                        </a:solidFill>
                        <a:effectLst/>
                        <a:latin typeface="Times New Roman" panose="02020603050405020304" pitchFamily="18" charset="0"/>
                        <a:ea typeface="Times New Roman" panose="02020603050405020304" pitchFamily="18" charset="0"/>
                      </a:rPr>
                      <a:t>(s)</a:t>
                    </a:r>
                    <a:endParaRPr lang="en-US" sz="2000" dirty="0">
                      <a:effectLst/>
                      <a:latin typeface="Times New Roman" panose="02020603050405020304" pitchFamily="18" charset="0"/>
                      <a:ea typeface="Times New Roman" panose="02020603050405020304" pitchFamily="18" charset="0"/>
                    </a:endParaRPr>
                  </a:p>
                </p:txBody>
              </p:sp>
            </mc:Choice>
            <mc:Fallback xmlns="">
              <p:sp>
                <p:nvSpPr>
                  <p:cNvPr id="88" name="TextBox 25"/>
                  <p:cNvSpPr txBox="1">
                    <a:spLocks noRot="1" noChangeAspect="1" noMove="1" noResize="1" noEditPoints="1" noAdjustHandles="1" noChangeArrowheads="1" noChangeShapeType="1" noTextEdit="1"/>
                  </p:cNvSpPr>
                  <p:nvPr/>
                </p:nvSpPr>
                <p:spPr>
                  <a:xfrm>
                    <a:off x="9555177" y="5133128"/>
                    <a:ext cx="779652" cy="494131"/>
                  </a:xfrm>
                  <a:prstGeom prst="rect">
                    <a:avLst/>
                  </a:prstGeom>
                  <a:blipFill>
                    <a:blip r:embed="rId15"/>
                    <a:stretch>
                      <a:fillRect t="-7407" b="-2469"/>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9" name="TextBox 26"/>
                  <p:cNvSpPr txBox="1"/>
                  <p:nvPr/>
                </p:nvSpPr>
                <p:spPr>
                  <a:xfrm>
                    <a:off x="2480207" y="4924657"/>
                    <a:ext cx="887422" cy="369332"/>
                  </a:xfrm>
                  <a:prstGeom prst="rect">
                    <a:avLst/>
                  </a:prstGeom>
                  <a:noFill/>
                  <a:ln>
                    <a:noFill/>
                  </a:ln>
                </p:spPr>
                <p:txBody>
                  <a:bodyPr wrap="square" rtlCol="1">
                    <a:spAutoFit/>
                  </a:bodyPr>
                  <a:lstStyle/>
                  <a:p>
                    <a:pPr marL="0" marR="0">
                      <a:spcBef>
                        <a:spcPts val="0"/>
                      </a:spcBef>
                      <a:spcAft>
                        <a:spcPts val="0"/>
                      </a:spcAft>
                    </a:pPr>
                    <a14:m>
                      <m:oMath xmlns:m="http://schemas.openxmlformats.org/officeDocument/2006/math">
                        <m:r>
                          <a:rPr lang="en-US" b="0" i="1" kern="1200" smtClean="0">
                            <a:solidFill>
                              <a:srgbClr val="000000"/>
                            </a:solidFill>
                            <a:effectLst/>
                            <a:latin typeface="Cambria Math" panose="02040503050406030204" pitchFamily="18" charset="0"/>
                            <a:ea typeface="Cambria Math" panose="02040503050406030204" pitchFamily="18" charset="0"/>
                          </a:rPr>
                          <m:t>𝑦</m:t>
                        </m:r>
                        <m:r>
                          <m:rPr>
                            <m:sty m:val="p"/>
                          </m:rPr>
                          <a:rPr lang="en-US" kern="1200" baseline="-25000">
                            <a:solidFill>
                              <a:srgbClr val="000000"/>
                            </a:solidFill>
                            <a:effectLst/>
                            <a:latin typeface="Cambria Math" panose="02040503050406030204" pitchFamily="18" charset="0"/>
                            <a:ea typeface="Cambria Math" panose="02040503050406030204" pitchFamily="18" charset="0"/>
                          </a:rPr>
                          <m:t>sp</m:t>
                        </m:r>
                        <m:r>
                          <a:rPr lang="en-US" i="1" kern="1200" baseline="-25000">
                            <a:solidFill>
                              <a:srgbClr val="000000"/>
                            </a:solidFill>
                            <a:effectLst/>
                            <a:latin typeface="Cambria Math" panose="02040503050406030204" pitchFamily="18" charset="0"/>
                            <a:ea typeface="Cambria Math" panose="02040503050406030204" pitchFamily="18" charset="0"/>
                          </a:rPr>
                          <m:t> </m:t>
                        </m:r>
                      </m:oMath>
                    </a14:m>
                    <a:r>
                      <a:rPr lang="en-US" kern="1200" dirty="0">
                        <a:solidFill>
                          <a:srgbClr val="000000"/>
                        </a:solidFill>
                        <a:effectLst/>
                        <a:latin typeface="Times New Roman" panose="02020603050405020304" pitchFamily="18" charset="0"/>
                        <a:ea typeface="Times New Roman" panose="02020603050405020304" pitchFamily="18" charset="0"/>
                      </a:rPr>
                      <a:t>(s)</a:t>
                    </a:r>
                    <a:endParaRPr lang="en-US" dirty="0">
                      <a:effectLst/>
                      <a:latin typeface="Times New Roman" panose="02020603050405020304" pitchFamily="18" charset="0"/>
                      <a:ea typeface="Times New Roman" panose="02020603050405020304" pitchFamily="18" charset="0"/>
                    </a:endParaRPr>
                  </a:p>
                </p:txBody>
              </p:sp>
            </mc:Choice>
            <mc:Fallback xmlns="">
              <p:sp>
                <p:nvSpPr>
                  <p:cNvPr id="89" name="TextBox 26"/>
                  <p:cNvSpPr txBox="1">
                    <a:spLocks noRot="1" noChangeAspect="1" noMove="1" noResize="1" noEditPoints="1" noAdjustHandles="1" noChangeArrowheads="1" noChangeShapeType="1" noTextEdit="1"/>
                  </p:cNvSpPr>
                  <p:nvPr/>
                </p:nvSpPr>
                <p:spPr>
                  <a:xfrm>
                    <a:off x="2480207" y="4924657"/>
                    <a:ext cx="887422" cy="369332"/>
                  </a:xfrm>
                  <a:prstGeom prst="rect">
                    <a:avLst/>
                  </a:prstGeom>
                  <a:blipFill>
                    <a:blip r:embed="rId16"/>
                    <a:stretch>
                      <a:fillRect t="-10000" b="-26667"/>
                    </a:stretch>
                  </a:blipFill>
                  <a:ln>
                    <a:no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90" name="Rectangle 89"/>
                  <p:cNvSpPr/>
                  <p:nvPr/>
                </p:nvSpPr>
                <p:spPr>
                  <a:xfrm>
                    <a:off x="7965476" y="5061701"/>
                    <a:ext cx="964366" cy="675698"/>
                  </a:xfrm>
                  <a:prstGeom prst="rect">
                    <a:avLst/>
                  </a:prstGeom>
                  <a:ln>
                    <a:solidFill>
                      <a:sysClr val="windowText" lastClr="000000"/>
                    </a:solidFill>
                  </a:ln>
                </p:spPr>
                <p:txBody>
                  <a:bodyPr wrap="none">
                    <a:spAutoFit/>
                  </a:bodyPr>
                  <a:lstStyle/>
                  <a:p>
                    <a:pPr marL="0" marR="0">
                      <a:spcBef>
                        <a:spcPts val="0"/>
                      </a:spcBef>
                      <a:spcAft>
                        <a:spcPts val="0"/>
                      </a:spcAft>
                    </a:pPr>
                    <a14:m>
                      <m:oMathPara xmlns:m="http://schemas.openxmlformats.org/officeDocument/2006/math">
                        <m:oMathParaPr>
                          <m:jc m:val="centerGroup"/>
                        </m:oMathParaPr>
                        <m:oMath xmlns:m="http://schemas.openxmlformats.org/officeDocument/2006/math">
                          <m:f>
                            <m:fPr>
                              <m:ctrlPr>
                                <a:rPr lang="en-US" sz="2000" i="1" kern="1200" smtClean="0">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ctrlPr>
                            </m:fPr>
                            <m:num>
                              <m:r>
                                <a:rPr lang="en-US" sz="2000" i="1" kern="1200" smtClean="0">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4</m:t>
                              </m:r>
                            </m:num>
                            <m:den>
                              <m:r>
                                <a:rPr lang="en-US" sz="2000" b="0" i="1" kern="1200" smtClean="0">
                                  <a:solidFill>
                                    <a:srgbClr val="000000"/>
                                  </a:solidFill>
                                  <a:effectLst/>
                                  <a:latin typeface="Cambria Math" panose="02040503050406030204" pitchFamily="18" charset="0"/>
                                  <a:ea typeface="Cambria Math" panose="02040503050406030204" pitchFamily="18" charset="0"/>
                                  <a:cs typeface="Arial" panose="020B0604020202020204" pitchFamily="34" charset="0"/>
                                </a:rPr>
                                <m:t>2</m:t>
                              </m:r>
                              <m:r>
                                <a:rPr lang="en-US" sz="2000" i="1" kern="1200">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𝑠</m:t>
                              </m:r>
                              <m:r>
                                <a:rPr lang="en-US" sz="2000" kern="1200">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+1</m:t>
                              </m:r>
                            </m:den>
                          </m:f>
                        </m:oMath>
                      </m:oMathPara>
                    </a14:m>
                    <a:endParaRPr lang="en-US" sz="1200" dirty="0">
                      <a:effectLst/>
                      <a:latin typeface="Times New Roman" panose="02020603050405020304" pitchFamily="18" charset="0"/>
                      <a:ea typeface="Times New Roman" panose="02020603050405020304" pitchFamily="18" charset="0"/>
                    </a:endParaRPr>
                  </a:p>
                </p:txBody>
              </p:sp>
            </mc:Choice>
            <mc:Fallback>
              <p:sp>
                <p:nvSpPr>
                  <p:cNvPr id="90" name="Rectangle 89"/>
                  <p:cNvSpPr>
                    <a:spLocks noRot="1" noChangeAspect="1" noMove="1" noResize="1" noEditPoints="1" noAdjustHandles="1" noChangeArrowheads="1" noChangeShapeType="1" noTextEdit="1"/>
                  </p:cNvSpPr>
                  <p:nvPr/>
                </p:nvSpPr>
                <p:spPr>
                  <a:xfrm>
                    <a:off x="7965476" y="5061701"/>
                    <a:ext cx="964366" cy="675698"/>
                  </a:xfrm>
                  <a:prstGeom prst="rect">
                    <a:avLst/>
                  </a:prstGeom>
                  <a:blipFill>
                    <a:blip r:embed="rId17"/>
                    <a:stretch>
                      <a:fillRect/>
                    </a:stretch>
                  </a:blipFill>
                  <a:ln>
                    <a:solidFill>
                      <a:sysClr val="windowText" lastClr="00000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1" name="Rectangle 90"/>
                  <p:cNvSpPr/>
                  <p:nvPr/>
                </p:nvSpPr>
                <p:spPr>
                  <a:xfrm>
                    <a:off x="5503268" y="6190435"/>
                    <a:ext cx="629852" cy="400110"/>
                  </a:xfrm>
                  <a:prstGeom prst="rect">
                    <a:avLst/>
                  </a:prstGeom>
                  <a:ln>
                    <a:solidFill>
                      <a:sysClr val="windowText" lastClr="000000"/>
                    </a:solidFill>
                  </a:ln>
                </p:spPr>
                <p:txBody>
                  <a:bodyPr wrap="none">
                    <a:spAutoFit/>
                  </a:bodyPr>
                  <a:lstStyle/>
                  <a:p>
                    <a:pPr marL="0" marR="0">
                      <a:spcBef>
                        <a:spcPts val="0"/>
                      </a:spcBef>
                      <a:spcAft>
                        <a:spcPts val="0"/>
                      </a:spcAft>
                    </a:pPr>
                    <a14:m>
                      <m:oMathPara xmlns:m="http://schemas.openxmlformats.org/officeDocument/2006/math">
                        <m:oMathParaPr>
                          <m:jc m:val="centerGroup"/>
                        </m:oMathParaPr>
                        <m:oMath xmlns:m="http://schemas.openxmlformats.org/officeDocument/2006/math">
                          <m:r>
                            <a:rPr lang="en-US" sz="2000" b="0" i="1" kern="1200" smtClean="0">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𝐺𝑚</m:t>
                          </m:r>
                        </m:oMath>
                      </m:oMathPara>
                    </a14:m>
                    <a:endParaRPr lang="en-US" sz="1200" dirty="0">
                      <a:effectLst/>
                      <a:latin typeface="Times New Roman" panose="02020603050405020304" pitchFamily="18" charset="0"/>
                      <a:ea typeface="Times New Roman" panose="02020603050405020304" pitchFamily="18" charset="0"/>
                    </a:endParaRPr>
                  </a:p>
                </p:txBody>
              </p:sp>
            </mc:Choice>
            <mc:Fallback xmlns="">
              <p:sp>
                <p:nvSpPr>
                  <p:cNvPr id="91" name="Rectangle 90"/>
                  <p:cNvSpPr>
                    <a:spLocks noRot="1" noChangeAspect="1" noMove="1" noResize="1" noEditPoints="1" noAdjustHandles="1" noChangeArrowheads="1" noChangeShapeType="1" noTextEdit="1"/>
                  </p:cNvSpPr>
                  <p:nvPr/>
                </p:nvSpPr>
                <p:spPr>
                  <a:xfrm>
                    <a:off x="5503268" y="6190435"/>
                    <a:ext cx="629852" cy="400110"/>
                  </a:xfrm>
                  <a:prstGeom prst="rect">
                    <a:avLst/>
                  </a:prstGeom>
                  <a:blipFill>
                    <a:blip r:embed="rId18"/>
                    <a:stretch>
                      <a:fillRect/>
                    </a:stretch>
                  </a:blipFill>
                  <a:ln>
                    <a:solidFill>
                      <a:sysClr val="windowText" lastClr="00000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2" name="TextBox 36"/>
                  <p:cNvSpPr txBox="1"/>
                  <p:nvPr/>
                </p:nvSpPr>
                <p:spPr>
                  <a:xfrm>
                    <a:off x="4268076" y="6032002"/>
                    <a:ext cx="907629" cy="338554"/>
                  </a:xfrm>
                  <a:prstGeom prst="rect">
                    <a:avLst/>
                  </a:prstGeom>
                  <a:noFill/>
                  <a:ln>
                    <a:noFill/>
                  </a:ln>
                </p:spPr>
                <p:txBody>
                  <a:bodyPr wrap="square" rtlCol="1">
                    <a:spAutoFit/>
                  </a:bodyPr>
                  <a:lstStyle/>
                  <a:p>
                    <a:pPr marL="0" marR="0">
                      <a:spcBef>
                        <a:spcPts val="0"/>
                      </a:spcBef>
                      <a:spcAft>
                        <a:spcPts val="0"/>
                      </a:spcAft>
                    </a:pPr>
                    <a14:m>
                      <m:oMath xmlns:m="http://schemas.openxmlformats.org/officeDocument/2006/math">
                        <m:r>
                          <a:rPr lang="en-US" sz="1600" b="0" i="1" kern="1200" smtClean="0">
                            <a:solidFill>
                              <a:srgbClr val="000000"/>
                            </a:solidFill>
                            <a:effectLst/>
                            <a:latin typeface="Cambria Math" panose="02040503050406030204" pitchFamily="18" charset="0"/>
                            <a:ea typeface="Cambria Math" panose="02040503050406030204" pitchFamily="18" charset="0"/>
                          </a:rPr>
                          <m:t>𝑦</m:t>
                        </m:r>
                        <m:r>
                          <m:rPr>
                            <m:sty m:val="p"/>
                          </m:rPr>
                          <a:rPr lang="en-US" sz="1600" kern="1200" baseline="-25000">
                            <a:solidFill>
                              <a:srgbClr val="000000"/>
                            </a:solidFill>
                            <a:effectLst/>
                            <a:latin typeface="Cambria Math" panose="02040503050406030204" pitchFamily="18" charset="0"/>
                            <a:ea typeface="Cambria Math" panose="02040503050406030204" pitchFamily="18" charset="0"/>
                          </a:rPr>
                          <m:t>m</m:t>
                        </m:r>
                        <m:r>
                          <a:rPr lang="en-US" sz="1600" i="1" kern="1200" baseline="-25000">
                            <a:solidFill>
                              <a:srgbClr val="000000"/>
                            </a:solidFill>
                            <a:effectLst/>
                            <a:latin typeface="Cambria Math" panose="02040503050406030204" pitchFamily="18" charset="0"/>
                            <a:ea typeface="Cambria Math" panose="02040503050406030204" pitchFamily="18" charset="0"/>
                          </a:rPr>
                          <m:t> </m:t>
                        </m:r>
                      </m:oMath>
                    </a14:m>
                    <a:r>
                      <a:rPr lang="en-US" sz="1600" kern="1200" dirty="0">
                        <a:solidFill>
                          <a:srgbClr val="000000"/>
                        </a:solidFill>
                        <a:effectLst/>
                        <a:latin typeface="Times New Roman" panose="02020603050405020304" pitchFamily="18" charset="0"/>
                        <a:ea typeface="Times New Roman" panose="02020603050405020304" pitchFamily="18" charset="0"/>
                      </a:rPr>
                      <a:t>(s)</a:t>
                    </a:r>
                    <a:endParaRPr lang="en-US" sz="1600" dirty="0">
                      <a:effectLst/>
                      <a:latin typeface="Times New Roman" panose="02020603050405020304" pitchFamily="18" charset="0"/>
                      <a:ea typeface="Times New Roman" panose="02020603050405020304" pitchFamily="18" charset="0"/>
                    </a:endParaRPr>
                  </a:p>
                </p:txBody>
              </p:sp>
            </mc:Choice>
            <mc:Fallback xmlns="">
              <p:sp>
                <p:nvSpPr>
                  <p:cNvPr id="92" name="TextBox 36"/>
                  <p:cNvSpPr txBox="1">
                    <a:spLocks noRot="1" noChangeAspect="1" noMove="1" noResize="1" noEditPoints="1" noAdjustHandles="1" noChangeArrowheads="1" noChangeShapeType="1" noTextEdit="1"/>
                  </p:cNvSpPr>
                  <p:nvPr/>
                </p:nvSpPr>
                <p:spPr>
                  <a:xfrm>
                    <a:off x="4268076" y="6032002"/>
                    <a:ext cx="907629" cy="338554"/>
                  </a:xfrm>
                  <a:prstGeom prst="rect">
                    <a:avLst/>
                  </a:prstGeom>
                  <a:blipFill>
                    <a:blip r:embed="rId19"/>
                    <a:stretch>
                      <a:fillRect t="-5357" b="-21429"/>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3" name="TextBox 37"/>
                  <p:cNvSpPr txBox="1"/>
                  <p:nvPr/>
                </p:nvSpPr>
                <p:spPr>
                  <a:xfrm>
                    <a:off x="3768143" y="4826890"/>
                    <a:ext cx="594421" cy="369332"/>
                  </a:xfrm>
                  <a:prstGeom prst="rect">
                    <a:avLst/>
                  </a:prstGeom>
                  <a:noFill/>
                  <a:ln>
                    <a:noFill/>
                  </a:ln>
                </p:spPr>
                <p:txBody>
                  <a:bodyPr wrap="square" rtlCol="1">
                    <a:spAutoFit/>
                  </a:bodyPr>
                  <a:lstStyle/>
                  <a:p>
                    <a:pPr marL="0" marR="0">
                      <a:spcBef>
                        <a:spcPts val="0"/>
                      </a:spcBef>
                      <a:spcAft>
                        <a:spcPts val="0"/>
                      </a:spcAft>
                    </a:pPr>
                    <a14:m>
                      <m:oMath xmlns:m="http://schemas.openxmlformats.org/officeDocument/2006/math">
                        <m:r>
                          <a:rPr lang="en-US" i="1" kern="1200">
                            <a:solidFill>
                              <a:srgbClr val="000000"/>
                            </a:solidFill>
                            <a:effectLst/>
                            <a:latin typeface="Cambria Math" panose="02040503050406030204" pitchFamily="18" charset="0"/>
                            <a:ea typeface="Cambria Math" panose="02040503050406030204" pitchFamily="18" charset="0"/>
                          </a:rPr>
                          <m:t>𝐸</m:t>
                        </m:r>
                      </m:oMath>
                    </a14:m>
                    <a:r>
                      <a:rPr lang="en-US" kern="1200" dirty="0">
                        <a:solidFill>
                          <a:srgbClr val="000000"/>
                        </a:solidFill>
                        <a:effectLst/>
                        <a:latin typeface="Times New Roman" panose="02020603050405020304" pitchFamily="18" charset="0"/>
                        <a:ea typeface="Times New Roman" panose="02020603050405020304" pitchFamily="18" charset="0"/>
                      </a:rPr>
                      <a:t>(s)</a:t>
                    </a:r>
                    <a:endParaRPr lang="en-US" sz="2400" dirty="0">
                      <a:effectLst/>
                      <a:latin typeface="Times New Roman" panose="02020603050405020304" pitchFamily="18" charset="0"/>
                      <a:ea typeface="Times New Roman" panose="02020603050405020304" pitchFamily="18" charset="0"/>
                    </a:endParaRPr>
                  </a:p>
                </p:txBody>
              </p:sp>
            </mc:Choice>
            <mc:Fallback xmlns="">
              <p:sp>
                <p:nvSpPr>
                  <p:cNvPr id="93" name="TextBox 37"/>
                  <p:cNvSpPr txBox="1">
                    <a:spLocks noRot="1" noChangeAspect="1" noMove="1" noResize="1" noEditPoints="1" noAdjustHandles="1" noChangeArrowheads="1" noChangeShapeType="1" noTextEdit="1"/>
                  </p:cNvSpPr>
                  <p:nvPr/>
                </p:nvSpPr>
                <p:spPr>
                  <a:xfrm>
                    <a:off x="3768143" y="4826890"/>
                    <a:ext cx="594421" cy="369332"/>
                  </a:xfrm>
                  <a:prstGeom prst="rect">
                    <a:avLst/>
                  </a:prstGeom>
                  <a:blipFill>
                    <a:blip r:embed="rId20"/>
                    <a:stretch>
                      <a:fillRect t="-10000" r="-7216" b="-26667"/>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4" name="TextBox 93"/>
                  <p:cNvSpPr txBox="1"/>
                  <p:nvPr/>
                </p:nvSpPr>
                <p:spPr>
                  <a:xfrm>
                    <a:off x="4260569" y="5182249"/>
                    <a:ext cx="900051" cy="400110"/>
                  </a:xfrm>
                  <a:prstGeom prst="rect">
                    <a:avLst/>
                  </a:prstGeom>
                  <a:noFill/>
                  <a:ln>
                    <a:solidFill>
                      <a:sysClr val="windowText" lastClr="000000"/>
                    </a:solidFill>
                  </a:ln>
                </p:spPr>
                <p:txBody>
                  <a:bodyPr wrap="square" rtlCol="0">
                    <a:spAutoFit/>
                  </a:bodyPr>
                  <a:lstStyle/>
                  <a:p>
                    <a:pPr marL="0" marR="0">
                      <a:spcBef>
                        <a:spcPts val="0"/>
                      </a:spcBef>
                      <a:spcAft>
                        <a:spcPts val="0"/>
                      </a:spcAft>
                    </a:pPr>
                    <a14:m>
                      <m:oMathPara xmlns:m="http://schemas.openxmlformats.org/officeDocument/2006/math">
                        <m:oMathParaPr>
                          <m:jc m:val="centerGroup"/>
                        </m:oMathParaPr>
                        <m:oMath xmlns:m="http://schemas.openxmlformats.org/officeDocument/2006/math">
                          <m:r>
                            <a:rPr lang="en-US" sz="2000" b="0" i="1" kern="1200" smtClean="0">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𝐺𝑐</m:t>
                          </m:r>
                        </m:oMath>
                      </m:oMathPara>
                    </a14:m>
                    <a:endParaRPr lang="en-US" sz="2000" dirty="0">
                      <a:effectLst/>
                      <a:latin typeface="Times New Roman" panose="02020603050405020304" pitchFamily="18" charset="0"/>
                      <a:ea typeface="Times New Roman" panose="02020603050405020304" pitchFamily="18" charset="0"/>
                    </a:endParaRPr>
                  </a:p>
                </p:txBody>
              </p:sp>
            </mc:Choice>
            <mc:Fallback xmlns="">
              <p:sp>
                <p:nvSpPr>
                  <p:cNvPr id="94" name="TextBox 93"/>
                  <p:cNvSpPr txBox="1">
                    <a:spLocks noRot="1" noChangeAspect="1" noMove="1" noResize="1" noEditPoints="1" noAdjustHandles="1" noChangeArrowheads="1" noChangeShapeType="1" noTextEdit="1"/>
                  </p:cNvSpPr>
                  <p:nvPr/>
                </p:nvSpPr>
                <p:spPr>
                  <a:xfrm>
                    <a:off x="4260569" y="5182249"/>
                    <a:ext cx="900051" cy="400110"/>
                  </a:xfrm>
                  <a:prstGeom prst="rect">
                    <a:avLst/>
                  </a:prstGeom>
                  <a:blipFill>
                    <a:blip r:embed="rId21"/>
                    <a:stretch>
                      <a:fillRect/>
                    </a:stretch>
                  </a:blipFill>
                  <a:ln>
                    <a:solidFill>
                      <a:sysClr val="windowText" lastClr="000000"/>
                    </a:solidFill>
                  </a:ln>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69" name="Rectangle 68"/>
                <p:cNvSpPr/>
                <p:nvPr/>
              </p:nvSpPr>
              <p:spPr>
                <a:xfrm>
                  <a:off x="6922296" y="3850402"/>
                  <a:ext cx="579545" cy="584775"/>
                </a:xfrm>
                <a:prstGeom prst="rect">
                  <a:avLst/>
                </a:prstGeom>
                <a:ln>
                  <a:solidFill>
                    <a:sysClr val="windowText" lastClr="000000"/>
                  </a:solidFill>
                </a:ln>
              </p:spPr>
              <p:txBody>
                <a:bodyPr wrap="square">
                  <a:spAutoFit/>
                </a:bodyPr>
                <a:lstStyle/>
                <a:p>
                  <a:pPr marL="0" marR="0">
                    <a:spcBef>
                      <a:spcPts val="0"/>
                    </a:spcBef>
                    <a:spcAft>
                      <a:spcPts val="0"/>
                    </a:spcAft>
                  </a:pPr>
                  <a14:m>
                    <m:oMathPara xmlns:m="http://schemas.openxmlformats.org/officeDocument/2006/math">
                      <m:oMathParaPr>
                        <m:jc m:val="centerGroup"/>
                      </m:oMathParaPr>
                      <m:oMath xmlns:m="http://schemas.openxmlformats.org/officeDocument/2006/math">
                        <m:r>
                          <a:rPr lang="en-US" sz="3200" b="0" i="1" smtClean="0">
                            <a:effectLst/>
                            <a:latin typeface="Cambria Math" panose="02040503050406030204" pitchFamily="18" charset="0"/>
                            <a:ea typeface="Times New Roman" panose="02020603050405020304" pitchFamily="18" charset="0"/>
                          </a:rPr>
                          <m:t>?</m:t>
                        </m:r>
                      </m:oMath>
                    </m:oMathPara>
                  </a14:m>
                  <a:endParaRPr lang="en-US" sz="3200" dirty="0">
                    <a:effectLst/>
                    <a:latin typeface="Times New Roman" panose="02020603050405020304" pitchFamily="18" charset="0"/>
                    <a:ea typeface="Times New Roman" panose="02020603050405020304" pitchFamily="18" charset="0"/>
                  </a:endParaRPr>
                </a:p>
              </p:txBody>
            </p:sp>
          </mc:Choice>
          <mc:Fallback xmlns="">
            <p:sp>
              <p:nvSpPr>
                <p:cNvPr id="69" name="Rectangle 68"/>
                <p:cNvSpPr>
                  <a:spLocks noRot="1" noChangeAspect="1" noMove="1" noResize="1" noEditPoints="1" noAdjustHandles="1" noChangeArrowheads="1" noChangeShapeType="1" noTextEdit="1"/>
                </p:cNvSpPr>
                <p:nvPr/>
              </p:nvSpPr>
              <p:spPr>
                <a:xfrm>
                  <a:off x="6922296" y="3850402"/>
                  <a:ext cx="579545" cy="584775"/>
                </a:xfrm>
                <a:prstGeom prst="rect">
                  <a:avLst/>
                </a:prstGeom>
                <a:blipFill>
                  <a:blip r:embed="rId22"/>
                  <a:stretch>
                    <a:fillRect/>
                  </a:stretch>
                </a:blipFill>
                <a:ln>
                  <a:solidFill>
                    <a:sysClr val="windowText" lastClr="000000"/>
                  </a:solidFill>
                </a:ln>
              </p:spPr>
              <p:txBody>
                <a:bodyPr/>
                <a:lstStyle/>
                <a:p>
                  <a:r>
                    <a:rPr lang="en-US">
                      <a:noFill/>
                    </a:rPr>
                    <a:t> </a:t>
                  </a:r>
                </a:p>
              </p:txBody>
            </p:sp>
          </mc:Fallback>
        </mc:AlternateContent>
        <p:cxnSp>
          <p:nvCxnSpPr>
            <p:cNvPr id="70" name="Straight Arrow Connector 69"/>
            <p:cNvCxnSpPr/>
            <p:nvPr/>
          </p:nvCxnSpPr>
          <p:spPr>
            <a:xfrm>
              <a:off x="6209862" y="4187542"/>
              <a:ext cx="731520" cy="0"/>
            </a:xfrm>
            <a:prstGeom prst="straightConnector1">
              <a:avLst/>
            </a:prstGeom>
            <a:noFill/>
            <a:ln w="12700" cap="flat" cmpd="sng" algn="ctr">
              <a:solidFill>
                <a:sysClr val="windowText" lastClr="000000"/>
              </a:solidFill>
              <a:prstDash val="solid"/>
              <a:miter lim="800000"/>
              <a:tailEnd type="triangle"/>
            </a:ln>
            <a:effectLst/>
          </p:spPr>
        </p:cxnSp>
      </p:grpSp>
      <p:sp>
        <p:nvSpPr>
          <p:cNvPr id="99" name="TextBox 98"/>
          <p:cNvSpPr txBox="1"/>
          <p:nvPr/>
        </p:nvSpPr>
        <p:spPr>
          <a:xfrm>
            <a:off x="682388" y="5871656"/>
            <a:ext cx="1255594" cy="369332"/>
          </a:xfrm>
          <a:prstGeom prst="rect">
            <a:avLst/>
          </a:prstGeom>
          <a:noFill/>
        </p:spPr>
        <p:txBody>
          <a:bodyPr wrap="square" rtlCol="0">
            <a:spAutoFit/>
          </a:bodyPr>
          <a:lstStyle/>
          <a:p>
            <a:r>
              <a:rPr lang="en-US" i="1" dirty="0" smtClean="0"/>
              <a:t>Ans.: 3/4</a:t>
            </a:r>
            <a:endParaRPr lang="en-US" i="1" dirty="0"/>
          </a:p>
        </p:txBody>
      </p:sp>
    </p:spTree>
    <p:extLst>
      <p:ext uri="{BB962C8B-B14F-4D97-AF65-F5344CB8AC3E}">
        <p14:creationId xmlns:p14="http://schemas.microsoft.com/office/powerpoint/2010/main" val="156240467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8" name="Group 47"/>
          <p:cNvGrpSpPr/>
          <p:nvPr/>
        </p:nvGrpSpPr>
        <p:grpSpPr>
          <a:xfrm>
            <a:off x="2156345" y="1605887"/>
            <a:ext cx="7438031" cy="2322871"/>
            <a:chOff x="2156345" y="1605887"/>
            <a:chExt cx="7438031" cy="2322871"/>
          </a:xfrm>
        </p:grpSpPr>
        <p:grpSp>
          <p:nvGrpSpPr>
            <p:cNvPr id="15" name="Group 14"/>
            <p:cNvGrpSpPr/>
            <p:nvPr/>
          </p:nvGrpSpPr>
          <p:grpSpPr>
            <a:xfrm>
              <a:off x="2156345" y="1721893"/>
              <a:ext cx="2606722" cy="2181845"/>
              <a:chOff x="2156346" y="1746913"/>
              <a:chExt cx="2606722" cy="2181845"/>
            </a:xfrm>
          </p:grpSpPr>
          <p:sp>
            <p:nvSpPr>
              <p:cNvPr id="2" name="Oval 1"/>
              <p:cNvSpPr/>
              <p:nvPr/>
            </p:nvSpPr>
            <p:spPr>
              <a:xfrm>
                <a:off x="3070746" y="2388358"/>
                <a:ext cx="777922" cy="696035"/>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248167" y="2388358"/>
                <a:ext cx="600501" cy="707886"/>
              </a:xfrm>
              <a:prstGeom prst="rect">
                <a:avLst/>
              </a:prstGeom>
              <a:noFill/>
            </p:spPr>
            <p:txBody>
              <a:bodyPr wrap="square" rtlCol="0">
                <a:spAutoFit/>
              </a:bodyPr>
              <a:lstStyle/>
              <a:p>
                <a:r>
                  <a:rPr lang="el-GR" sz="4000" dirty="0" smtClean="0"/>
                  <a:t>Σ</a:t>
                </a:r>
                <a:endParaRPr lang="en-US" sz="4000" dirty="0"/>
              </a:p>
            </p:txBody>
          </p:sp>
          <p:cxnSp>
            <p:nvCxnSpPr>
              <p:cNvPr id="5" name="Straight Arrow Connector 4"/>
              <p:cNvCxnSpPr/>
              <p:nvPr/>
            </p:nvCxnSpPr>
            <p:spPr>
              <a:xfrm>
                <a:off x="2156346" y="2709079"/>
                <a:ext cx="91440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7" name="Straight Arrow Connector 6"/>
              <p:cNvCxnSpPr/>
              <p:nvPr/>
            </p:nvCxnSpPr>
            <p:spPr>
              <a:xfrm>
                <a:off x="3473354" y="1746913"/>
                <a:ext cx="0" cy="64144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9" name="Straight Arrow Connector 8"/>
              <p:cNvCxnSpPr/>
              <p:nvPr/>
            </p:nvCxnSpPr>
            <p:spPr>
              <a:xfrm flipV="1">
                <a:off x="3473354" y="3096244"/>
                <a:ext cx="0" cy="83251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p:cNvCxnSpPr/>
              <p:nvPr/>
            </p:nvCxnSpPr>
            <p:spPr>
              <a:xfrm>
                <a:off x="3848668" y="2718176"/>
                <a:ext cx="91440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1" name="TextBox 10"/>
              <p:cNvSpPr txBox="1"/>
              <p:nvPr/>
            </p:nvSpPr>
            <p:spPr>
              <a:xfrm>
                <a:off x="3070746" y="1951630"/>
                <a:ext cx="388961" cy="369332"/>
              </a:xfrm>
              <a:prstGeom prst="rect">
                <a:avLst/>
              </a:prstGeom>
              <a:noFill/>
            </p:spPr>
            <p:txBody>
              <a:bodyPr wrap="square" rtlCol="0">
                <a:spAutoFit/>
              </a:bodyPr>
              <a:lstStyle/>
              <a:p>
                <a:r>
                  <a:rPr lang="en-US" dirty="0" smtClean="0"/>
                  <a:t>+</a:t>
                </a:r>
                <a:endParaRPr lang="en-US" dirty="0"/>
              </a:p>
            </p:txBody>
          </p:sp>
          <p:sp>
            <p:nvSpPr>
              <p:cNvPr id="12" name="TextBox 11"/>
              <p:cNvSpPr txBox="1"/>
              <p:nvPr/>
            </p:nvSpPr>
            <p:spPr>
              <a:xfrm>
                <a:off x="2750023" y="2709079"/>
                <a:ext cx="388961" cy="369332"/>
              </a:xfrm>
              <a:prstGeom prst="rect">
                <a:avLst/>
              </a:prstGeom>
              <a:noFill/>
            </p:spPr>
            <p:txBody>
              <a:bodyPr wrap="square" rtlCol="0">
                <a:spAutoFit/>
              </a:bodyPr>
              <a:lstStyle/>
              <a:p>
                <a:r>
                  <a:rPr lang="en-US" dirty="0" smtClean="0"/>
                  <a:t>+</a:t>
                </a:r>
                <a:endParaRPr lang="en-US" dirty="0"/>
              </a:p>
            </p:txBody>
          </p:sp>
          <p:sp>
            <p:nvSpPr>
              <p:cNvPr id="13" name="TextBox 12"/>
              <p:cNvSpPr txBox="1"/>
              <p:nvPr/>
            </p:nvSpPr>
            <p:spPr>
              <a:xfrm>
                <a:off x="3169691" y="3163640"/>
                <a:ext cx="388961" cy="461665"/>
              </a:xfrm>
              <a:prstGeom prst="rect">
                <a:avLst/>
              </a:prstGeom>
              <a:noFill/>
            </p:spPr>
            <p:txBody>
              <a:bodyPr wrap="square" rtlCol="0">
                <a:spAutoFit/>
              </a:bodyPr>
              <a:lstStyle/>
              <a:p>
                <a:r>
                  <a:rPr lang="en-US" sz="2400" dirty="0" smtClean="0"/>
                  <a:t>-</a:t>
                </a:r>
                <a:endParaRPr lang="en-US" sz="2400" dirty="0"/>
              </a:p>
            </p:txBody>
          </p:sp>
        </p:grpSp>
        <p:sp>
          <p:nvSpPr>
            <p:cNvPr id="14" name="Striped Right Arrow 13"/>
            <p:cNvSpPr/>
            <p:nvPr/>
          </p:nvSpPr>
          <p:spPr>
            <a:xfrm>
              <a:off x="5363569" y="2290661"/>
              <a:ext cx="1201003" cy="787750"/>
            </a:xfrm>
            <a:prstGeom prst="striped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7765576" y="2290661"/>
              <a:ext cx="914400" cy="805583"/>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 name="Straight Connector 27"/>
            <p:cNvCxnSpPr>
              <a:stCxn id="26" idx="7"/>
              <a:endCxn id="26" idx="3"/>
            </p:cNvCxnSpPr>
            <p:nvPr/>
          </p:nvCxnSpPr>
          <p:spPr>
            <a:xfrm flipH="1">
              <a:off x="7899487" y="2408636"/>
              <a:ext cx="646578" cy="569633"/>
            </a:xfrm>
            <a:prstGeom prst="line">
              <a:avLst/>
            </a:prstGeom>
          </p:spPr>
          <p:style>
            <a:lnRef idx="1">
              <a:schemeClr val="dk1"/>
            </a:lnRef>
            <a:fillRef idx="0">
              <a:schemeClr val="dk1"/>
            </a:fillRef>
            <a:effectRef idx="0">
              <a:schemeClr val="dk1"/>
            </a:effectRef>
            <a:fontRef idx="minor">
              <a:schemeClr val="tx1"/>
            </a:fontRef>
          </p:style>
        </p:cxnSp>
        <p:cxnSp>
          <p:nvCxnSpPr>
            <p:cNvPr id="30" name="Straight Connector 29"/>
            <p:cNvCxnSpPr>
              <a:stCxn id="26" idx="1"/>
              <a:endCxn id="26" idx="5"/>
            </p:cNvCxnSpPr>
            <p:nvPr/>
          </p:nvCxnSpPr>
          <p:spPr>
            <a:xfrm>
              <a:off x="7899487" y="2408636"/>
              <a:ext cx="646578" cy="569633"/>
            </a:xfrm>
            <a:prstGeom prst="line">
              <a:avLst/>
            </a:prstGeom>
          </p:spPr>
          <p:style>
            <a:lnRef idx="1">
              <a:schemeClr val="dk1"/>
            </a:lnRef>
            <a:fillRef idx="0">
              <a:schemeClr val="dk1"/>
            </a:fillRef>
            <a:effectRef idx="0">
              <a:schemeClr val="dk1"/>
            </a:effectRef>
            <a:fontRef idx="minor">
              <a:schemeClr val="tx1"/>
            </a:fontRef>
          </p:style>
        </p:cxnSp>
        <p:sp>
          <p:nvSpPr>
            <p:cNvPr id="41" name="TextBox 40"/>
            <p:cNvSpPr txBox="1"/>
            <p:nvPr/>
          </p:nvSpPr>
          <p:spPr>
            <a:xfrm>
              <a:off x="8029579" y="2223970"/>
              <a:ext cx="388961" cy="369332"/>
            </a:xfrm>
            <a:prstGeom prst="rect">
              <a:avLst/>
            </a:prstGeom>
            <a:noFill/>
          </p:spPr>
          <p:txBody>
            <a:bodyPr wrap="square" rtlCol="0">
              <a:spAutoFit/>
            </a:bodyPr>
            <a:lstStyle/>
            <a:p>
              <a:r>
                <a:rPr lang="en-US" dirty="0" smtClean="0"/>
                <a:t>+</a:t>
              </a:r>
              <a:endParaRPr lang="en-US" dirty="0"/>
            </a:p>
          </p:txBody>
        </p:sp>
        <p:sp>
          <p:nvSpPr>
            <p:cNvPr id="42" name="TextBox 41"/>
            <p:cNvSpPr txBox="1"/>
            <p:nvPr/>
          </p:nvSpPr>
          <p:spPr>
            <a:xfrm>
              <a:off x="7782855" y="2508490"/>
              <a:ext cx="388961" cy="369332"/>
            </a:xfrm>
            <a:prstGeom prst="rect">
              <a:avLst/>
            </a:prstGeom>
            <a:noFill/>
          </p:spPr>
          <p:txBody>
            <a:bodyPr wrap="square" rtlCol="0">
              <a:spAutoFit/>
            </a:bodyPr>
            <a:lstStyle/>
            <a:p>
              <a:r>
                <a:rPr lang="en-US" dirty="0" smtClean="0"/>
                <a:t>+</a:t>
              </a:r>
              <a:endParaRPr lang="en-US" dirty="0"/>
            </a:p>
          </p:txBody>
        </p:sp>
        <p:sp>
          <p:nvSpPr>
            <p:cNvPr id="43" name="TextBox 40"/>
            <p:cNvSpPr txBox="1"/>
            <p:nvPr/>
          </p:nvSpPr>
          <p:spPr>
            <a:xfrm>
              <a:off x="8070522" y="2693566"/>
              <a:ext cx="388961" cy="46166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dirty="0" smtClean="0"/>
                <a:t>-</a:t>
              </a:r>
              <a:endParaRPr lang="en-US" sz="2400" dirty="0"/>
            </a:p>
          </p:txBody>
        </p:sp>
        <p:cxnSp>
          <p:nvCxnSpPr>
            <p:cNvPr id="44" name="Straight Arrow Connector 43"/>
            <p:cNvCxnSpPr/>
            <p:nvPr/>
          </p:nvCxnSpPr>
          <p:spPr>
            <a:xfrm>
              <a:off x="8182271" y="1605887"/>
              <a:ext cx="0" cy="64144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5" name="Straight Arrow Connector 44"/>
            <p:cNvCxnSpPr/>
            <p:nvPr/>
          </p:nvCxnSpPr>
          <p:spPr>
            <a:xfrm>
              <a:off x="8679976" y="2684059"/>
              <a:ext cx="91440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6" name="Straight Arrow Connector 45"/>
            <p:cNvCxnSpPr/>
            <p:nvPr/>
          </p:nvCxnSpPr>
          <p:spPr>
            <a:xfrm flipV="1">
              <a:off x="8222776" y="3096244"/>
              <a:ext cx="0" cy="83251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7" name="Straight Arrow Connector 46"/>
            <p:cNvCxnSpPr/>
            <p:nvPr/>
          </p:nvCxnSpPr>
          <p:spPr>
            <a:xfrm>
              <a:off x="6851176" y="2711355"/>
              <a:ext cx="91440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171165699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87104" y="1078173"/>
            <a:ext cx="9294125" cy="3108543"/>
          </a:xfrm>
          <a:prstGeom prst="rect">
            <a:avLst/>
          </a:prstGeom>
          <a:noFill/>
        </p:spPr>
        <p:txBody>
          <a:bodyPr wrap="square" lIns="91440" tIns="45720" rIns="91440" bIns="45720">
            <a:spAutoFit/>
          </a:bodyPr>
          <a:lstStyle/>
          <a:p>
            <a:pPr algn="ctr"/>
            <a:r>
              <a:rPr lang="en-US" sz="54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Thank you for your listening</a:t>
            </a:r>
          </a:p>
          <a:p>
            <a:pPr algn="ctr"/>
            <a:r>
              <a:rPr lang="en-US" sz="5400" b="1" cap="none" spc="0" dirty="0" smtClean="0">
                <a:ln w="6600">
                  <a:solidFill>
                    <a:schemeClr val="accent2"/>
                  </a:solidFill>
                  <a:prstDash val="solid"/>
                </a:ln>
                <a:solidFill>
                  <a:srgbClr val="FFFFFF"/>
                </a:solidFill>
                <a:effectLst>
                  <a:outerShdw dist="38100" dir="2700000" algn="tl" rotWithShape="0">
                    <a:schemeClr val="accent2"/>
                  </a:outerShdw>
                </a:effectLst>
              </a:rPr>
              <a:t> </a:t>
            </a:r>
          </a:p>
          <a:p>
            <a:pPr algn="ctr"/>
            <a:r>
              <a:rPr lang="en-US" sz="8800" b="1" dirty="0" smtClean="0">
                <a:ln w="6600">
                  <a:solidFill>
                    <a:schemeClr val="accent2"/>
                  </a:solidFill>
                  <a:prstDash val="solid"/>
                </a:ln>
                <a:solidFill>
                  <a:schemeClr val="accent6">
                    <a:lumMod val="75000"/>
                  </a:schemeClr>
                </a:solidFill>
                <a:effectLst>
                  <a:outerShdw dist="38100" dir="2700000" algn="tl" rotWithShape="0">
                    <a:schemeClr val="accent2"/>
                  </a:outerShdw>
                </a:effectLst>
              </a:rPr>
              <a:t>Any ?</a:t>
            </a:r>
            <a:endParaRPr lang="en-US" sz="8800" b="1" cap="none" spc="0" dirty="0">
              <a:ln w="6600">
                <a:solidFill>
                  <a:schemeClr val="accent2"/>
                </a:solidFill>
                <a:prstDash val="solid"/>
              </a:ln>
              <a:solidFill>
                <a:schemeClr val="accent6">
                  <a:lumMod val="75000"/>
                </a:schemeClr>
              </a:solidFill>
              <a:effectLst>
                <a:outerShdw dist="38100" dir="2700000" algn="tl" rotWithShape="0">
                  <a:schemeClr val="accent2"/>
                </a:outerShdw>
              </a:effectLst>
            </a:endParaRPr>
          </a:p>
        </p:txBody>
      </p:sp>
    </p:spTree>
    <p:extLst>
      <p:ext uri="{BB962C8B-B14F-4D97-AF65-F5344CB8AC3E}">
        <p14:creationId xmlns:p14="http://schemas.microsoft.com/office/powerpoint/2010/main" val="1445309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50628" y="396138"/>
            <a:ext cx="10399594" cy="923330"/>
          </a:xfrm>
          <a:prstGeom prst="rect">
            <a:avLst/>
          </a:prstGeom>
          <a:noFill/>
        </p:spPr>
        <p:txBody>
          <a:bodyPr wrap="square" rtlCol="0">
            <a:spAutoFit/>
          </a:bodyPr>
          <a:lstStyle/>
          <a:p>
            <a:pPr>
              <a:lnSpc>
                <a:spcPct val="150000"/>
              </a:lnSpc>
            </a:pPr>
            <a:r>
              <a:rPr lang="en-US" b="1" i="0" dirty="0" smtClean="0">
                <a:solidFill>
                  <a:srgbClr val="FF0000"/>
                </a:solidFill>
                <a:effectLst/>
                <a:latin typeface="Times New Roman" panose="02020603050405020304" pitchFamily="18" charset="0"/>
                <a:cs typeface="Times New Roman" panose="02020603050405020304" pitchFamily="18" charset="0"/>
              </a:rPr>
              <a:t>Sensor </a:t>
            </a:r>
            <a:r>
              <a:rPr lang="en-US" b="0" i="0" dirty="0" smtClean="0">
                <a:solidFill>
                  <a:srgbClr val="222222"/>
                </a:solidFill>
                <a:effectLst/>
                <a:latin typeface="Times New Roman" panose="02020603050405020304" pitchFamily="18" charset="0"/>
                <a:cs typeface="Times New Roman" panose="02020603050405020304" pitchFamily="18" charset="0"/>
              </a:rPr>
              <a:t>is a device that can detect a physical quantity (such as temperature, pressure,..</a:t>
            </a:r>
            <a:r>
              <a:rPr lang="en-US" b="0" i="0" dirty="0" err="1" smtClean="0">
                <a:solidFill>
                  <a:srgbClr val="222222"/>
                </a:solidFill>
                <a:effectLst/>
                <a:latin typeface="Times New Roman" panose="02020603050405020304" pitchFamily="18" charset="0"/>
                <a:cs typeface="Times New Roman" panose="02020603050405020304" pitchFamily="18" charset="0"/>
              </a:rPr>
              <a:t>etc</a:t>
            </a:r>
            <a:r>
              <a:rPr lang="en-US" dirty="0">
                <a:solidFill>
                  <a:srgbClr val="222222"/>
                </a:solidFill>
                <a:latin typeface="Times New Roman" panose="02020603050405020304" pitchFamily="18" charset="0"/>
                <a:cs typeface="Times New Roman" panose="02020603050405020304" pitchFamily="18" charset="0"/>
              </a:rPr>
              <a:t>.</a:t>
            </a:r>
            <a:r>
              <a:rPr lang="en-US" b="0" i="0" dirty="0" smtClean="0">
                <a:solidFill>
                  <a:srgbClr val="222222"/>
                </a:solidFill>
                <a:effectLst/>
                <a:latin typeface="Times New Roman" panose="02020603050405020304" pitchFamily="18" charset="0"/>
                <a:cs typeface="Times New Roman" panose="02020603050405020304" pitchFamily="18" charset="0"/>
              </a:rPr>
              <a:t>) and convert the data into an electrical signal.</a:t>
            </a:r>
            <a:endParaRPr lang="en-US" dirty="0">
              <a:latin typeface="Times New Roman" panose="02020603050405020304" pitchFamily="18" charset="0"/>
              <a:cs typeface="Times New Roman" panose="02020603050405020304" pitchFamily="18" charset="0"/>
            </a:endParaRPr>
          </a:p>
        </p:txBody>
      </p:sp>
      <p:sp>
        <p:nvSpPr>
          <p:cNvPr id="5" name="TextBox 4"/>
          <p:cNvSpPr txBox="1"/>
          <p:nvPr/>
        </p:nvSpPr>
        <p:spPr>
          <a:xfrm>
            <a:off x="750628" y="1509485"/>
            <a:ext cx="10617957" cy="677108"/>
          </a:xfrm>
          <a:prstGeom prst="rect">
            <a:avLst/>
          </a:prstGeom>
          <a:noFill/>
        </p:spPr>
        <p:txBody>
          <a:bodyPr wrap="square" rtlCol="0">
            <a:spAutoFit/>
          </a:bodyPr>
          <a:lstStyle/>
          <a:p>
            <a:r>
              <a:rPr lang="en-US" sz="2000" b="1" dirty="0" smtClean="0">
                <a:solidFill>
                  <a:srgbClr val="FF0000"/>
                </a:solidFill>
                <a:latin typeface="Times New Roman" panose="02020603050405020304" pitchFamily="18" charset="0"/>
                <a:cs typeface="Times New Roman" panose="02020603050405020304" pitchFamily="18" charset="0"/>
              </a:rPr>
              <a:t>Transmitter</a:t>
            </a:r>
            <a:r>
              <a:rPr lang="en-US" dirty="0" smtClean="0">
                <a:latin typeface="Times New Roman" panose="02020603050405020304" pitchFamily="18" charset="0"/>
                <a:cs typeface="Times New Roman" panose="02020603050405020304" pitchFamily="18" charset="0"/>
              </a:rPr>
              <a:t> is a device that coverts the signal produced by a sensor into standardized instrumentation signal such as 3-15 psig air pressure or 4-20 mA DC electric current.</a:t>
            </a:r>
            <a:endParaRPr lang="en-US" dirty="0">
              <a:latin typeface="Times New Roman" panose="02020603050405020304" pitchFamily="18" charset="0"/>
              <a:cs typeface="Times New Roman" panose="02020603050405020304" pitchFamily="18" charset="0"/>
            </a:endParaRPr>
          </a:p>
        </p:txBody>
      </p:sp>
      <p:sp>
        <p:nvSpPr>
          <p:cNvPr id="6" name="TextBox 5"/>
          <p:cNvSpPr txBox="1"/>
          <p:nvPr/>
        </p:nvSpPr>
        <p:spPr>
          <a:xfrm>
            <a:off x="750628" y="2474250"/>
            <a:ext cx="8175009" cy="369332"/>
          </a:xfrm>
          <a:prstGeom prst="rect">
            <a:avLst/>
          </a:prstGeom>
          <a:noFill/>
        </p:spPr>
        <p:txBody>
          <a:bodyPr wrap="square" rtlCol="0">
            <a:spAutoFit/>
          </a:bodyPr>
          <a:lstStyle/>
          <a:p>
            <a:r>
              <a:rPr lang="en-US" b="1" i="0" dirty="0" smtClean="0">
                <a:solidFill>
                  <a:srgbClr val="FF0000"/>
                </a:solidFill>
                <a:effectLst/>
                <a:latin typeface="arial" panose="020B0604020202020204" pitchFamily="34" charset="0"/>
              </a:rPr>
              <a:t>Transducer</a:t>
            </a:r>
            <a:r>
              <a:rPr lang="en-US" b="0" i="0" dirty="0" smtClean="0">
                <a:solidFill>
                  <a:srgbClr val="222222"/>
                </a:solidFill>
                <a:effectLst/>
                <a:latin typeface="arial" panose="020B0604020202020204" pitchFamily="34" charset="0"/>
              </a:rPr>
              <a:t> is a device that can </a:t>
            </a:r>
            <a:r>
              <a:rPr lang="en-US" b="1" i="1" dirty="0" smtClean="0">
                <a:solidFill>
                  <a:srgbClr val="222222"/>
                </a:solidFill>
                <a:effectLst/>
                <a:latin typeface="arial" panose="020B0604020202020204" pitchFamily="34" charset="0"/>
              </a:rPr>
              <a:t>convert</a:t>
            </a:r>
            <a:r>
              <a:rPr lang="en-US" b="0" i="0" dirty="0" smtClean="0">
                <a:solidFill>
                  <a:srgbClr val="222222"/>
                </a:solidFill>
                <a:effectLst/>
                <a:latin typeface="arial" panose="020B0604020202020204" pitchFamily="34" charset="0"/>
              </a:rPr>
              <a:t> energy from one form to another</a:t>
            </a:r>
            <a:endParaRPr lang="en-US" dirty="0"/>
          </a:p>
        </p:txBody>
      </p:sp>
      <p:sp>
        <p:nvSpPr>
          <p:cNvPr id="7" name="TextBox 6"/>
          <p:cNvSpPr txBox="1"/>
          <p:nvPr/>
        </p:nvSpPr>
        <p:spPr>
          <a:xfrm>
            <a:off x="750628" y="3795974"/>
            <a:ext cx="3671248" cy="2754600"/>
          </a:xfrm>
          <a:prstGeom prst="rect">
            <a:avLst/>
          </a:prstGeom>
          <a:noFill/>
        </p:spPr>
        <p:txBody>
          <a:bodyPr wrap="square" rtlCol="0">
            <a:spAutoFit/>
          </a:bodyPr>
          <a:lstStyle/>
          <a:p>
            <a:r>
              <a:rPr lang="en-US" sz="2000" dirty="0" smtClean="0">
                <a:solidFill>
                  <a:srgbClr val="FF0000"/>
                </a:solidFill>
                <a:latin typeface="Times New Roman" panose="02020603050405020304" pitchFamily="18" charset="0"/>
                <a:cs typeface="Times New Roman" panose="02020603050405020304" pitchFamily="18" charset="0"/>
              </a:rPr>
              <a:t>Measuring variables</a:t>
            </a:r>
          </a:p>
          <a:p>
            <a:pPr>
              <a:lnSpc>
                <a:spcPct val="150000"/>
              </a:lnSpc>
            </a:pPr>
            <a:r>
              <a:rPr lang="en-US" dirty="0" smtClean="0"/>
              <a:t>1- </a:t>
            </a:r>
            <a:r>
              <a:rPr lang="en-US" dirty="0">
                <a:latin typeface="Times New Roman" panose="02020603050405020304" pitchFamily="18" charset="0"/>
                <a:cs typeface="Times New Roman" panose="02020603050405020304" pitchFamily="18" charset="0"/>
              </a:rPr>
              <a:t>T</a:t>
            </a:r>
            <a:r>
              <a:rPr lang="en-US" b="0" i="0" dirty="0" smtClean="0">
                <a:effectLst/>
                <a:latin typeface="Times New Roman" panose="02020603050405020304" pitchFamily="18" charset="0"/>
                <a:cs typeface="Times New Roman" panose="02020603050405020304" pitchFamily="18" charset="0"/>
              </a:rPr>
              <a:t>emperature</a:t>
            </a:r>
          </a:p>
          <a:p>
            <a:pPr>
              <a:lnSpc>
                <a:spcPct val="150000"/>
              </a:lnSpc>
            </a:pPr>
            <a:r>
              <a:rPr lang="en-US" dirty="0" smtClean="0">
                <a:latin typeface="Times New Roman" panose="02020603050405020304" pitchFamily="18" charset="0"/>
                <a:cs typeface="Times New Roman" panose="02020603050405020304" pitchFamily="18" charset="0"/>
              </a:rPr>
              <a:t>2-</a:t>
            </a:r>
            <a:r>
              <a:rPr lang="en-US" b="0" i="0" dirty="0" smtClean="0">
                <a:effectLst/>
                <a:latin typeface="Times New Roman" panose="02020603050405020304" pitchFamily="18" charset="0"/>
                <a:cs typeface="Times New Roman" panose="02020603050405020304" pitchFamily="18" charset="0"/>
              </a:rPr>
              <a:t> Pressure</a:t>
            </a:r>
          </a:p>
          <a:p>
            <a:pPr>
              <a:lnSpc>
                <a:spcPct val="150000"/>
              </a:lnSpc>
            </a:pPr>
            <a:r>
              <a:rPr lang="en-US" dirty="0" smtClean="0">
                <a:latin typeface="Times New Roman" panose="02020603050405020304" pitchFamily="18" charset="0"/>
                <a:cs typeface="Times New Roman" panose="02020603050405020304" pitchFamily="18" charset="0"/>
              </a:rPr>
              <a:t>3- </a:t>
            </a:r>
            <a:r>
              <a:rPr lang="en-US" dirty="0">
                <a:latin typeface="Times New Roman" panose="02020603050405020304" pitchFamily="18" charset="0"/>
                <a:cs typeface="Times New Roman" panose="02020603050405020304" pitchFamily="18" charset="0"/>
              </a:rPr>
              <a:t>L</a:t>
            </a:r>
            <a:r>
              <a:rPr lang="en-US" b="0" i="0" dirty="0" smtClean="0">
                <a:effectLst/>
                <a:latin typeface="Times New Roman" panose="02020603050405020304" pitchFamily="18" charset="0"/>
                <a:cs typeface="Times New Roman" panose="02020603050405020304" pitchFamily="18" charset="0"/>
              </a:rPr>
              <a:t>evel</a:t>
            </a:r>
          </a:p>
          <a:p>
            <a:pPr>
              <a:lnSpc>
                <a:spcPct val="150000"/>
              </a:lnSpc>
            </a:pPr>
            <a:r>
              <a:rPr lang="en-US" dirty="0" smtClean="0">
                <a:latin typeface="Times New Roman" panose="02020603050405020304" pitchFamily="18" charset="0"/>
                <a:cs typeface="Times New Roman" panose="02020603050405020304" pitchFamily="18" charset="0"/>
              </a:rPr>
              <a:t>4- </a:t>
            </a:r>
            <a:r>
              <a:rPr lang="en-US" dirty="0">
                <a:latin typeface="Times New Roman" panose="02020603050405020304" pitchFamily="18" charset="0"/>
                <a:cs typeface="Times New Roman" panose="02020603050405020304" pitchFamily="18" charset="0"/>
              </a:rPr>
              <a:t>F</a:t>
            </a:r>
            <a:r>
              <a:rPr lang="en-US" b="0" i="0" dirty="0" smtClean="0">
                <a:effectLst/>
                <a:latin typeface="Times New Roman" panose="02020603050405020304" pitchFamily="18" charset="0"/>
                <a:cs typeface="Times New Roman" panose="02020603050405020304" pitchFamily="18" charset="0"/>
              </a:rPr>
              <a:t>low</a:t>
            </a:r>
          </a:p>
          <a:p>
            <a:pPr>
              <a:lnSpc>
                <a:spcPct val="150000"/>
              </a:lnSpc>
            </a:pPr>
            <a:r>
              <a:rPr lang="en-US" dirty="0" smtClean="0">
                <a:latin typeface="Times New Roman" panose="02020603050405020304" pitchFamily="18" charset="0"/>
                <a:cs typeface="Times New Roman" panose="02020603050405020304" pitchFamily="18" charset="0"/>
              </a:rPr>
              <a:t>5-</a:t>
            </a:r>
            <a:r>
              <a:rPr lang="en-US" b="0" i="0" dirty="0" smtClean="0">
                <a:effectLst/>
                <a:latin typeface="Times New Roman" panose="02020603050405020304" pitchFamily="18" charset="0"/>
                <a:cs typeface="Times New Roman" panose="02020603050405020304" pitchFamily="18" charset="0"/>
              </a:rPr>
              <a:t>  Concentration</a:t>
            </a:r>
          </a:p>
          <a:p>
            <a:endParaRPr lang="en-US" dirty="0"/>
          </a:p>
        </p:txBody>
      </p:sp>
      <p:sp>
        <p:nvSpPr>
          <p:cNvPr id="8" name="TextBox 7"/>
          <p:cNvSpPr txBox="1"/>
          <p:nvPr/>
        </p:nvSpPr>
        <p:spPr>
          <a:xfrm>
            <a:off x="750628" y="3138985"/>
            <a:ext cx="8325133" cy="369332"/>
          </a:xfrm>
          <a:prstGeom prst="rect">
            <a:avLst/>
          </a:prstGeom>
          <a:noFill/>
        </p:spPr>
        <p:txBody>
          <a:bodyPr wrap="square" rtlCol="0">
            <a:spAutoFit/>
          </a:bodyPr>
          <a:lstStyle/>
          <a:p>
            <a:r>
              <a:rPr lang="en-US" dirty="0" smtClean="0">
                <a:latin typeface="Times New Roman" panose="02020603050405020304" pitchFamily="18" charset="0"/>
                <a:cs typeface="Times New Roman" panose="02020603050405020304" pitchFamily="18" charset="0"/>
              </a:rPr>
              <a:t>Convertors are such as  I/P, P/I, T/I, F/I ….etc</a:t>
            </a:r>
            <a:r>
              <a:rPr lang="en-US" dirty="0" smtClean="0"/>
              <a:t>.</a:t>
            </a:r>
            <a:endParaRPr lang="en-US" dirty="0"/>
          </a:p>
        </p:txBody>
      </p:sp>
    </p:spTree>
    <p:extLst>
      <p:ext uri="{BB962C8B-B14F-4D97-AF65-F5344CB8AC3E}">
        <p14:creationId xmlns:p14="http://schemas.microsoft.com/office/powerpoint/2010/main" val="17837955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5" name="Group 114"/>
          <p:cNvGrpSpPr/>
          <p:nvPr/>
        </p:nvGrpSpPr>
        <p:grpSpPr>
          <a:xfrm>
            <a:off x="5077371" y="458457"/>
            <a:ext cx="6556092" cy="4453526"/>
            <a:chOff x="3491543" y="184467"/>
            <a:chExt cx="6556092" cy="4453526"/>
          </a:xfrm>
        </p:grpSpPr>
        <p:cxnSp>
          <p:nvCxnSpPr>
            <p:cNvPr id="5" name="Straight Arrow Connector 4"/>
            <p:cNvCxnSpPr/>
            <p:nvPr/>
          </p:nvCxnSpPr>
          <p:spPr>
            <a:xfrm>
              <a:off x="4483033" y="3014429"/>
              <a:ext cx="789462"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5437240" y="2858931"/>
              <a:ext cx="1432568" cy="310996"/>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cxnSp>
          <p:nvCxnSpPr>
            <p:cNvPr id="7" name="Straight Arrow Connector 6"/>
            <p:cNvCxnSpPr/>
            <p:nvPr/>
          </p:nvCxnSpPr>
          <p:spPr>
            <a:xfrm>
              <a:off x="7034553" y="3005918"/>
              <a:ext cx="1574426"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flipH="1">
              <a:off x="6869808" y="2771852"/>
              <a:ext cx="164745" cy="48515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9" name="Rectangle 8"/>
            <p:cNvSpPr/>
            <p:nvPr/>
          </p:nvSpPr>
          <p:spPr>
            <a:xfrm flipH="1">
              <a:off x="5272495" y="2771852"/>
              <a:ext cx="164745" cy="48515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grpSp>
          <p:nvGrpSpPr>
            <p:cNvPr id="10" name="Group 9"/>
            <p:cNvGrpSpPr/>
            <p:nvPr/>
          </p:nvGrpSpPr>
          <p:grpSpPr>
            <a:xfrm>
              <a:off x="5433778" y="2940258"/>
              <a:ext cx="1439490" cy="148358"/>
              <a:chOff x="1577298" y="1462227"/>
              <a:chExt cx="1129005" cy="171971"/>
            </a:xfrm>
          </p:grpSpPr>
          <p:grpSp>
            <p:nvGrpSpPr>
              <p:cNvPr id="19" name="Group 18"/>
              <p:cNvGrpSpPr/>
              <p:nvPr/>
            </p:nvGrpSpPr>
            <p:grpSpPr>
              <a:xfrm>
                <a:off x="1577298" y="1465338"/>
                <a:ext cx="279919" cy="152221"/>
                <a:chOff x="1577298" y="1465338"/>
                <a:chExt cx="279919" cy="152221"/>
              </a:xfrm>
            </p:grpSpPr>
            <p:cxnSp>
              <p:nvCxnSpPr>
                <p:cNvPr id="29" name="Straight Connector 28"/>
                <p:cNvCxnSpPr/>
                <p:nvPr/>
              </p:nvCxnSpPr>
              <p:spPr>
                <a:xfrm flipV="1">
                  <a:off x="1577298" y="1479244"/>
                  <a:ext cx="155511" cy="1244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1732809" y="1465338"/>
                  <a:ext cx="124408" cy="15222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0" name="Group 19"/>
              <p:cNvGrpSpPr/>
              <p:nvPr/>
            </p:nvGrpSpPr>
            <p:grpSpPr>
              <a:xfrm>
                <a:off x="1857217" y="1462227"/>
                <a:ext cx="279919" cy="152221"/>
                <a:chOff x="1857217" y="1462227"/>
                <a:chExt cx="279919" cy="152221"/>
              </a:xfrm>
            </p:grpSpPr>
            <p:cxnSp>
              <p:nvCxnSpPr>
                <p:cNvPr id="27" name="Straight Connector 26"/>
                <p:cNvCxnSpPr/>
                <p:nvPr/>
              </p:nvCxnSpPr>
              <p:spPr>
                <a:xfrm flipV="1">
                  <a:off x="1857217" y="1476133"/>
                  <a:ext cx="155511" cy="1244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2012728" y="1462227"/>
                  <a:ext cx="124408" cy="15222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1" name="Group 20"/>
              <p:cNvGrpSpPr/>
              <p:nvPr/>
            </p:nvGrpSpPr>
            <p:grpSpPr>
              <a:xfrm>
                <a:off x="2149576" y="1471003"/>
                <a:ext cx="279919" cy="152221"/>
                <a:chOff x="2149576" y="1471003"/>
                <a:chExt cx="279919" cy="152221"/>
              </a:xfrm>
            </p:grpSpPr>
            <p:cxnSp>
              <p:nvCxnSpPr>
                <p:cNvPr id="25" name="Straight Connector 24"/>
                <p:cNvCxnSpPr/>
                <p:nvPr/>
              </p:nvCxnSpPr>
              <p:spPr>
                <a:xfrm flipV="1">
                  <a:off x="2149576" y="1484909"/>
                  <a:ext cx="155511" cy="1244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2305087" y="1471003"/>
                  <a:ext cx="124408" cy="15222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2" name="Group 21"/>
              <p:cNvGrpSpPr/>
              <p:nvPr/>
            </p:nvGrpSpPr>
            <p:grpSpPr>
              <a:xfrm>
                <a:off x="2426384" y="1481977"/>
                <a:ext cx="279919" cy="152221"/>
                <a:chOff x="2426384" y="1481977"/>
                <a:chExt cx="279919" cy="152221"/>
              </a:xfrm>
            </p:grpSpPr>
            <p:cxnSp>
              <p:nvCxnSpPr>
                <p:cNvPr id="23" name="Straight Connector 22"/>
                <p:cNvCxnSpPr/>
                <p:nvPr/>
              </p:nvCxnSpPr>
              <p:spPr>
                <a:xfrm flipV="1">
                  <a:off x="2426384" y="1495883"/>
                  <a:ext cx="155511" cy="1244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2581895" y="1481977"/>
                  <a:ext cx="124408" cy="15222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11" name="Rectangle 10"/>
            <p:cNvSpPr/>
            <p:nvPr/>
          </p:nvSpPr>
          <p:spPr>
            <a:xfrm>
              <a:off x="5592400" y="2691761"/>
              <a:ext cx="99139" cy="174157"/>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12" name="Rectangle 11"/>
            <p:cNvSpPr/>
            <p:nvPr/>
          </p:nvSpPr>
          <p:spPr>
            <a:xfrm>
              <a:off x="6607883" y="3169927"/>
              <a:ext cx="99139" cy="174157"/>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cxnSp>
          <p:nvCxnSpPr>
            <p:cNvPr id="13" name="Straight Arrow Connector 12"/>
            <p:cNvCxnSpPr/>
            <p:nvPr/>
          </p:nvCxnSpPr>
          <p:spPr>
            <a:xfrm>
              <a:off x="5626054" y="1177046"/>
              <a:ext cx="0" cy="151471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6654724" y="3344084"/>
              <a:ext cx="0" cy="37103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4"/>
            <p:cNvSpPr txBox="1"/>
            <p:nvPr/>
          </p:nvSpPr>
          <p:spPr>
            <a:xfrm>
              <a:off x="3491543" y="2514334"/>
              <a:ext cx="983559" cy="1200329"/>
            </a:xfrm>
            <a:prstGeom prst="rect">
              <a:avLst/>
            </a:prstGeom>
            <a:noFill/>
          </p:spPr>
          <p:txBody>
            <a:bodyPr wrap="square" rtlCol="0">
              <a:spAutoFit/>
            </a:bodyPr>
            <a:lstStyle/>
            <a:p>
              <a:pPr marL="0" marR="0">
                <a:spcBef>
                  <a:spcPts val="0"/>
                </a:spcBef>
                <a:spcAft>
                  <a:spcPts val="0"/>
                </a:spcAft>
              </a:pPr>
              <a:r>
                <a:rPr lang="en-US" kern="1200" dirty="0">
                  <a:solidFill>
                    <a:srgbClr val="000000"/>
                  </a:solidFill>
                  <a:effectLst/>
                  <a:latin typeface="Times New Roman" panose="02020603050405020304" pitchFamily="18" charset="0"/>
                  <a:ea typeface="Times New Roman" panose="02020603050405020304" pitchFamily="18" charset="0"/>
                </a:rPr>
                <a:t>oil</a:t>
              </a:r>
              <a:endParaRPr lang="en-US"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kern="1200" dirty="0">
                  <a:solidFill>
                    <a:srgbClr val="000000"/>
                  </a:solidFill>
                  <a:effectLst/>
                  <a:latin typeface="Times New Roman" panose="02020603050405020304" pitchFamily="18" charset="0"/>
                  <a:ea typeface="Times New Roman" panose="02020603050405020304" pitchFamily="18" charset="0"/>
                </a:rPr>
                <a:t>m (kg/s)</a:t>
              </a:r>
              <a:endParaRPr lang="en-US"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kern="1200" dirty="0" err="1">
                  <a:solidFill>
                    <a:srgbClr val="000000"/>
                  </a:solidFill>
                  <a:effectLst/>
                  <a:latin typeface="Times New Roman" panose="02020603050405020304" pitchFamily="18" charset="0"/>
                  <a:ea typeface="Times New Roman" panose="02020603050405020304" pitchFamily="18" charset="0"/>
                </a:rPr>
                <a:t>cp</a:t>
              </a:r>
              <a:endParaRPr lang="en-US"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kern="1200" dirty="0" err="1">
                  <a:solidFill>
                    <a:srgbClr val="000000"/>
                  </a:solidFill>
                  <a:effectLst/>
                  <a:latin typeface="Times New Roman" panose="02020603050405020304" pitchFamily="18" charset="0"/>
                  <a:ea typeface="Times New Roman" panose="02020603050405020304" pitchFamily="18" charset="0"/>
                </a:rPr>
                <a:t>Ti</a:t>
              </a:r>
              <a:endParaRPr lang="en-US" dirty="0">
                <a:effectLst/>
                <a:latin typeface="Times New Roman" panose="02020603050405020304" pitchFamily="18" charset="0"/>
                <a:ea typeface="Times New Roman" panose="02020603050405020304" pitchFamily="18" charset="0"/>
              </a:endParaRPr>
            </a:p>
          </p:txBody>
        </p:sp>
        <p:sp>
          <p:nvSpPr>
            <p:cNvPr id="17" name="TextBox 16"/>
            <p:cNvSpPr txBox="1"/>
            <p:nvPr/>
          </p:nvSpPr>
          <p:spPr>
            <a:xfrm>
              <a:off x="4662367" y="809167"/>
              <a:ext cx="1559504" cy="1077218"/>
            </a:xfrm>
            <a:prstGeom prst="rect">
              <a:avLst/>
            </a:prstGeom>
            <a:noFill/>
          </p:spPr>
          <p:txBody>
            <a:bodyPr wrap="square" rtlCol="0">
              <a:spAutoFit/>
            </a:bodyPr>
            <a:lstStyle/>
            <a:p>
              <a:pPr marL="0" marR="0">
                <a:spcBef>
                  <a:spcPts val="0"/>
                </a:spcBef>
                <a:spcAft>
                  <a:spcPts val="0"/>
                </a:spcAft>
              </a:pPr>
              <a:r>
                <a:rPr lang="en-US" sz="1600" kern="1200" dirty="0" smtClean="0">
                  <a:solidFill>
                    <a:srgbClr val="000000"/>
                  </a:solidFill>
                  <a:effectLst/>
                  <a:latin typeface="Times New Roman" panose="02020603050405020304" pitchFamily="18" charset="0"/>
                  <a:ea typeface="Times New Roman" panose="02020603050405020304" pitchFamily="18" charset="0"/>
                </a:rPr>
                <a:t>Hot water</a:t>
              </a:r>
            </a:p>
            <a:p>
              <a:pPr marL="0" marR="0">
                <a:spcBef>
                  <a:spcPts val="0"/>
                </a:spcBef>
                <a:spcAft>
                  <a:spcPts val="0"/>
                </a:spcAft>
              </a:pPr>
              <a:r>
                <a:rPr lang="en-US" sz="1600" kern="1200" dirty="0" smtClean="0">
                  <a:solidFill>
                    <a:srgbClr val="000000"/>
                  </a:solidFill>
                  <a:effectLst/>
                  <a:latin typeface="Times New Roman" panose="02020603050405020304" pitchFamily="18" charset="0"/>
                  <a:ea typeface="Times New Roman" panose="02020603050405020304" pitchFamily="18" charset="0"/>
                </a:rPr>
                <a:t>w </a:t>
              </a:r>
              <a:r>
                <a:rPr lang="en-US" sz="1600" kern="1200" dirty="0">
                  <a:solidFill>
                    <a:srgbClr val="000000"/>
                  </a:solidFill>
                  <a:effectLst/>
                  <a:latin typeface="Times New Roman" panose="02020603050405020304" pitchFamily="18" charset="0"/>
                  <a:ea typeface="Times New Roman" panose="02020603050405020304" pitchFamily="18" charset="0"/>
                </a:rPr>
                <a:t>(kg/s)</a:t>
              </a:r>
              <a:endParaRPr lang="en-US" sz="16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600" kern="1200" dirty="0" err="1">
                  <a:solidFill>
                    <a:srgbClr val="000000"/>
                  </a:solidFill>
                  <a:effectLst/>
                  <a:latin typeface="Times New Roman" panose="02020603050405020304" pitchFamily="18" charset="0"/>
                  <a:ea typeface="Times New Roman" panose="02020603050405020304" pitchFamily="18" charset="0"/>
                </a:rPr>
                <a:t>cp</a:t>
              </a:r>
              <a:endParaRPr lang="en-US" sz="16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600" kern="1200" dirty="0">
                  <a:solidFill>
                    <a:srgbClr val="000000"/>
                  </a:solidFill>
                  <a:effectLst/>
                  <a:latin typeface="Times New Roman" panose="02020603050405020304" pitchFamily="18" charset="0"/>
                  <a:ea typeface="Times New Roman" panose="02020603050405020304" pitchFamily="18" charset="0"/>
                </a:rPr>
                <a:t>t</a:t>
              </a:r>
              <a:r>
                <a:rPr lang="en-US" sz="1600" kern="1200" baseline="-25000" dirty="0">
                  <a:solidFill>
                    <a:srgbClr val="000000"/>
                  </a:solidFill>
                  <a:effectLst/>
                  <a:latin typeface="Times New Roman" panose="02020603050405020304" pitchFamily="18" charset="0"/>
                  <a:ea typeface="Times New Roman" panose="02020603050405020304" pitchFamily="18" charset="0"/>
                </a:rPr>
                <a:t>1</a:t>
              </a:r>
              <a:endParaRPr lang="en-US" sz="1600" dirty="0">
                <a:effectLst/>
                <a:latin typeface="Times New Roman" panose="02020603050405020304" pitchFamily="18" charset="0"/>
                <a:ea typeface="Times New Roman" panose="02020603050405020304" pitchFamily="18" charset="0"/>
              </a:endParaRPr>
            </a:p>
          </p:txBody>
        </p:sp>
        <p:sp>
          <p:nvSpPr>
            <p:cNvPr id="18" name="TextBox 17"/>
            <p:cNvSpPr txBox="1"/>
            <p:nvPr/>
          </p:nvSpPr>
          <p:spPr>
            <a:xfrm>
              <a:off x="6302105" y="3714663"/>
              <a:ext cx="982925" cy="923330"/>
            </a:xfrm>
            <a:prstGeom prst="rect">
              <a:avLst/>
            </a:prstGeom>
            <a:noFill/>
          </p:spPr>
          <p:txBody>
            <a:bodyPr wrap="square" rtlCol="0">
              <a:spAutoFit/>
            </a:bodyPr>
            <a:lstStyle/>
            <a:p>
              <a:pPr marL="0" marR="0">
                <a:spcBef>
                  <a:spcPts val="0"/>
                </a:spcBef>
                <a:spcAft>
                  <a:spcPts val="0"/>
                </a:spcAft>
              </a:pPr>
              <a:r>
                <a:rPr lang="en-US" kern="1200" dirty="0">
                  <a:solidFill>
                    <a:srgbClr val="000000"/>
                  </a:solidFill>
                  <a:effectLst/>
                  <a:latin typeface="Times New Roman" panose="02020603050405020304" pitchFamily="18" charset="0"/>
                  <a:ea typeface="Times New Roman" panose="02020603050405020304" pitchFamily="18" charset="0"/>
                </a:rPr>
                <a:t>w (kg/s)</a:t>
              </a:r>
              <a:endParaRPr lang="en-US"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kern="1200" dirty="0" err="1">
                  <a:solidFill>
                    <a:srgbClr val="000000"/>
                  </a:solidFill>
                  <a:effectLst/>
                  <a:latin typeface="Times New Roman" panose="02020603050405020304" pitchFamily="18" charset="0"/>
                  <a:ea typeface="Times New Roman" panose="02020603050405020304" pitchFamily="18" charset="0"/>
                </a:rPr>
                <a:t>cp</a:t>
              </a:r>
              <a:endParaRPr lang="en-US"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kern="1200" dirty="0">
                  <a:solidFill>
                    <a:srgbClr val="000000"/>
                  </a:solidFill>
                  <a:effectLst/>
                  <a:latin typeface="Times New Roman" panose="02020603050405020304" pitchFamily="18" charset="0"/>
                  <a:ea typeface="Times New Roman" panose="02020603050405020304" pitchFamily="18" charset="0"/>
                </a:rPr>
                <a:t>t</a:t>
              </a:r>
              <a:r>
                <a:rPr lang="en-US" kern="1200" baseline="-25000" dirty="0">
                  <a:solidFill>
                    <a:srgbClr val="000000"/>
                  </a:solidFill>
                  <a:effectLst/>
                  <a:latin typeface="Times New Roman" panose="02020603050405020304" pitchFamily="18" charset="0"/>
                  <a:ea typeface="Times New Roman" panose="02020603050405020304" pitchFamily="18" charset="0"/>
                </a:rPr>
                <a:t>2</a:t>
              </a:r>
              <a:endParaRPr lang="en-US" dirty="0">
                <a:effectLst/>
                <a:latin typeface="Times New Roman" panose="02020603050405020304" pitchFamily="18" charset="0"/>
                <a:ea typeface="Times New Roman" panose="02020603050405020304" pitchFamily="18" charset="0"/>
              </a:endParaRPr>
            </a:p>
          </p:txBody>
        </p:sp>
        <p:sp>
          <p:nvSpPr>
            <p:cNvPr id="4" name="TextBox 31"/>
            <p:cNvSpPr txBox="1"/>
            <p:nvPr/>
          </p:nvSpPr>
          <p:spPr>
            <a:xfrm>
              <a:off x="7740949" y="3303801"/>
              <a:ext cx="983559" cy="1200329"/>
            </a:xfrm>
            <a:prstGeom prst="rect">
              <a:avLst/>
            </a:prstGeom>
            <a:noFill/>
          </p:spPr>
          <p:txBody>
            <a:bodyPr wrap="square" rtlCol="0">
              <a:spAutoFit/>
            </a:bodyPr>
            <a:lstStyle/>
            <a:p>
              <a:pPr marL="0" marR="0">
                <a:spcBef>
                  <a:spcPts val="0"/>
                </a:spcBef>
                <a:spcAft>
                  <a:spcPts val="0"/>
                </a:spcAft>
              </a:pPr>
              <a:r>
                <a:rPr lang="en-US" kern="1200" dirty="0">
                  <a:solidFill>
                    <a:srgbClr val="000000"/>
                  </a:solidFill>
                  <a:effectLst/>
                  <a:latin typeface="Times New Roman" panose="02020603050405020304" pitchFamily="18" charset="0"/>
                  <a:ea typeface="Times New Roman" panose="02020603050405020304" pitchFamily="18" charset="0"/>
                </a:rPr>
                <a:t>oil</a:t>
              </a:r>
              <a:endParaRPr lang="en-US"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kern="1200" dirty="0">
                  <a:solidFill>
                    <a:srgbClr val="000000"/>
                  </a:solidFill>
                  <a:effectLst/>
                  <a:latin typeface="Times New Roman" panose="02020603050405020304" pitchFamily="18" charset="0"/>
                  <a:ea typeface="Times New Roman" panose="02020603050405020304" pitchFamily="18" charset="0"/>
                </a:rPr>
                <a:t>m (kg/s)</a:t>
              </a:r>
              <a:endParaRPr lang="en-US"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kern="1200" dirty="0" err="1">
                  <a:solidFill>
                    <a:srgbClr val="000000"/>
                  </a:solidFill>
                  <a:effectLst/>
                  <a:latin typeface="Times New Roman" panose="02020603050405020304" pitchFamily="18" charset="0"/>
                  <a:ea typeface="Times New Roman" panose="02020603050405020304" pitchFamily="18" charset="0"/>
                </a:rPr>
                <a:t>cp</a:t>
              </a:r>
              <a:endParaRPr lang="en-US"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kern="1200" dirty="0">
                  <a:solidFill>
                    <a:srgbClr val="000000"/>
                  </a:solidFill>
                  <a:effectLst/>
                  <a:latin typeface="Times New Roman" panose="02020603050405020304" pitchFamily="18" charset="0"/>
                  <a:ea typeface="Times New Roman" panose="02020603050405020304" pitchFamily="18" charset="0"/>
                </a:rPr>
                <a:t>To</a:t>
              </a:r>
              <a:endParaRPr lang="en-US" dirty="0">
                <a:effectLst/>
                <a:latin typeface="Times New Roman" panose="02020603050405020304" pitchFamily="18" charset="0"/>
                <a:ea typeface="Times New Roman" panose="02020603050405020304" pitchFamily="18" charset="0"/>
              </a:endParaRPr>
            </a:p>
          </p:txBody>
        </p:sp>
        <p:sp>
          <p:nvSpPr>
            <p:cNvPr id="34" name="Oval 33"/>
            <p:cNvSpPr/>
            <p:nvPr/>
          </p:nvSpPr>
          <p:spPr>
            <a:xfrm>
              <a:off x="8113684" y="2892663"/>
              <a:ext cx="184826" cy="195953"/>
            </a:xfrm>
            <a:prstGeom prst="ellipse">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7785784" y="1784512"/>
              <a:ext cx="1025452" cy="646331"/>
            </a:xfrm>
            <a:prstGeom prst="rect">
              <a:avLst/>
            </a:prstGeom>
            <a:solidFill>
              <a:schemeClr val="accent4">
                <a:lumMod val="20000"/>
                <a:lumOff val="80000"/>
              </a:schemeClr>
            </a:solidFill>
            <a:ln>
              <a:solidFill>
                <a:schemeClr val="tx1"/>
              </a:solidFill>
            </a:ln>
          </p:spPr>
          <p:txBody>
            <a:bodyPr wrap="square" rtlCol="0">
              <a:spAutoFit/>
            </a:bodyPr>
            <a:lstStyle/>
            <a:p>
              <a:pPr algn="ctr"/>
              <a:r>
                <a:rPr lang="en-US" sz="1200" dirty="0" smtClean="0">
                  <a:latin typeface="Times New Roman" panose="02020603050405020304" pitchFamily="18" charset="0"/>
                  <a:cs typeface="Times New Roman" panose="02020603050405020304" pitchFamily="18" charset="0"/>
                </a:rPr>
                <a:t>Temperature transmitter</a:t>
              </a:r>
            </a:p>
            <a:p>
              <a:pPr algn="ctr"/>
              <a:r>
                <a:rPr lang="en-US" sz="1200" dirty="0" smtClean="0">
                  <a:latin typeface="Times New Roman" panose="02020603050405020304" pitchFamily="18" charset="0"/>
                  <a:cs typeface="Times New Roman" panose="02020603050405020304" pitchFamily="18" charset="0"/>
                </a:rPr>
                <a:t>T/I</a:t>
              </a:r>
              <a:endParaRPr lang="en-US" sz="1200" dirty="0">
                <a:latin typeface="Times New Roman" panose="02020603050405020304" pitchFamily="18" charset="0"/>
                <a:cs typeface="Times New Roman" panose="02020603050405020304" pitchFamily="18" charset="0"/>
              </a:endParaRPr>
            </a:p>
          </p:txBody>
        </p:sp>
        <p:cxnSp>
          <p:nvCxnSpPr>
            <p:cNvPr id="37" name="Straight Arrow Connector 36"/>
            <p:cNvCxnSpPr/>
            <p:nvPr/>
          </p:nvCxnSpPr>
          <p:spPr>
            <a:xfrm flipH="1" flipV="1">
              <a:off x="8223000" y="2436463"/>
              <a:ext cx="0" cy="45620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41" name="TextBox 40"/>
            <p:cNvSpPr txBox="1"/>
            <p:nvPr/>
          </p:nvSpPr>
          <p:spPr>
            <a:xfrm>
              <a:off x="7769213" y="1003236"/>
              <a:ext cx="1025452" cy="276999"/>
            </a:xfrm>
            <a:prstGeom prst="rect">
              <a:avLst/>
            </a:prstGeom>
            <a:solidFill>
              <a:schemeClr val="accent6">
                <a:lumMod val="40000"/>
                <a:lumOff val="60000"/>
              </a:schemeClr>
            </a:solidFill>
            <a:ln>
              <a:solidFill>
                <a:schemeClr val="tx1"/>
              </a:solidFill>
            </a:ln>
          </p:spPr>
          <p:txBody>
            <a:bodyPr wrap="square" rtlCol="0">
              <a:spAutoFit/>
            </a:bodyPr>
            <a:lstStyle/>
            <a:p>
              <a:pPr algn="ctr"/>
              <a:r>
                <a:rPr lang="en-US" sz="1200" dirty="0" smtClean="0">
                  <a:latin typeface="Times New Roman" panose="02020603050405020304" pitchFamily="18" charset="0"/>
                  <a:cs typeface="Times New Roman" panose="02020603050405020304" pitchFamily="18" charset="0"/>
                </a:rPr>
                <a:t>Controller</a:t>
              </a:r>
              <a:endParaRPr lang="en-US" sz="1200" dirty="0">
                <a:latin typeface="Times New Roman" panose="02020603050405020304" pitchFamily="18" charset="0"/>
                <a:cs typeface="Times New Roman" panose="02020603050405020304" pitchFamily="18" charset="0"/>
              </a:endParaRPr>
            </a:p>
          </p:txBody>
        </p:sp>
        <p:cxnSp>
          <p:nvCxnSpPr>
            <p:cNvPr id="43" name="Straight Connector 42"/>
            <p:cNvCxnSpPr/>
            <p:nvPr/>
          </p:nvCxnSpPr>
          <p:spPr>
            <a:xfrm flipV="1">
              <a:off x="8232728" y="1258768"/>
              <a:ext cx="0" cy="548640"/>
            </a:xfrm>
            <a:prstGeom prst="line">
              <a:avLst/>
            </a:prstGeom>
            <a:ln>
              <a:prstDash val="dash"/>
            </a:ln>
          </p:spPr>
          <p:style>
            <a:lnRef idx="1">
              <a:schemeClr val="dk1"/>
            </a:lnRef>
            <a:fillRef idx="0">
              <a:schemeClr val="dk1"/>
            </a:fillRef>
            <a:effectRef idx="0">
              <a:schemeClr val="dk1"/>
            </a:effectRef>
            <a:fontRef idx="minor">
              <a:schemeClr val="tx1"/>
            </a:fontRef>
          </p:style>
        </p:cxnSp>
        <p:sp>
          <p:nvSpPr>
            <p:cNvPr id="44" name="TextBox 43"/>
            <p:cNvSpPr txBox="1"/>
            <p:nvPr/>
          </p:nvSpPr>
          <p:spPr>
            <a:xfrm>
              <a:off x="7288732" y="1172941"/>
              <a:ext cx="612842" cy="461665"/>
            </a:xfrm>
            <a:prstGeom prst="rect">
              <a:avLst/>
            </a:prstGeom>
            <a:noFill/>
          </p:spPr>
          <p:txBody>
            <a:bodyPr wrap="square" rtlCol="0">
              <a:spAutoFit/>
            </a:bodyPr>
            <a:lstStyle/>
            <a:p>
              <a:r>
                <a:rPr lang="en-US" sz="1200" dirty="0" smtClean="0"/>
                <a:t>4-20 mA</a:t>
              </a:r>
              <a:endParaRPr lang="en-US" sz="1200" dirty="0"/>
            </a:p>
          </p:txBody>
        </p:sp>
        <p:cxnSp>
          <p:nvCxnSpPr>
            <p:cNvPr id="46" name="Straight Arrow Connector 45"/>
            <p:cNvCxnSpPr/>
            <p:nvPr/>
          </p:nvCxnSpPr>
          <p:spPr>
            <a:xfrm flipH="1" flipV="1">
              <a:off x="8786935" y="1103407"/>
              <a:ext cx="445958"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47" name="TextBox 46"/>
            <p:cNvSpPr txBox="1"/>
            <p:nvPr/>
          </p:nvSpPr>
          <p:spPr>
            <a:xfrm>
              <a:off x="9235763" y="957255"/>
              <a:ext cx="811872" cy="276999"/>
            </a:xfrm>
            <a:prstGeom prst="rect">
              <a:avLst/>
            </a:prstGeom>
            <a:noFill/>
          </p:spPr>
          <p:txBody>
            <a:bodyPr wrap="square" rtlCol="0">
              <a:spAutoFit/>
            </a:bodyPr>
            <a:lstStyle/>
            <a:p>
              <a:r>
                <a:rPr lang="en-US" sz="1200" dirty="0" smtClean="0">
                  <a:latin typeface="Times New Roman" panose="02020603050405020304" pitchFamily="18" charset="0"/>
                  <a:cs typeface="Times New Roman" panose="02020603050405020304" pitchFamily="18" charset="0"/>
                </a:rPr>
                <a:t>Set point</a:t>
              </a:r>
              <a:endParaRPr lang="en-US" sz="1200" dirty="0">
                <a:latin typeface="Times New Roman" panose="02020603050405020304" pitchFamily="18" charset="0"/>
                <a:cs typeface="Times New Roman" panose="02020603050405020304" pitchFamily="18" charset="0"/>
              </a:endParaRPr>
            </a:p>
          </p:txBody>
        </p:sp>
        <p:sp>
          <p:nvSpPr>
            <p:cNvPr id="48" name="TextBox 47"/>
            <p:cNvSpPr txBox="1"/>
            <p:nvPr/>
          </p:nvSpPr>
          <p:spPr>
            <a:xfrm>
              <a:off x="6259578" y="946214"/>
              <a:ext cx="1025452" cy="461665"/>
            </a:xfrm>
            <a:prstGeom prst="rect">
              <a:avLst/>
            </a:prstGeom>
            <a:solidFill>
              <a:schemeClr val="tx2">
                <a:lumMod val="20000"/>
                <a:lumOff val="80000"/>
              </a:schemeClr>
            </a:solidFill>
            <a:ln>
              <a:solidFill>
                <a:schemeClr val="tx1"/>
              </a:solidFill>
            </a:ln>
          </p:spPr>
          <p:txBody>
            <a:bodyPr wrap="square" rtlCol="0">
              <a:spAutoFit/>
            </a:bodyPr>
            <a:lstStyle/>
            <a:p>
              <a:pPr algn="ctr"/>
              <a:r>
                <a:rPr lang="en-US" sz="1200" dirty="0" smtClean="0">
                  <a:latin typeface="Times New Roman" panose="02020603050405020304" pitchFamily="18" charset="0"/>
                  <a:cs typeface="Times New Roman" panose="02020603050405020304" pitchFamily="18" charset="0"/>
                </a:rPr>
                <a:t>Convertor</a:t>
              </a:r>
            </a:p>
            <a:p>
              <a:pPr algn="ctr"/>
              <a:r>
                <a:rPr lang="en-US" sz="1200" dirty="0" smtClean="0">
                  <a:latin typeface="Times New Roman" panose="02020603050405020304" pitchFamily="18" charset="0"/>
                  <a:cs typeface="Times New Roman" panose="02020603050405020304" pitchFamily="18" charset="0"/>
                </a:rPr>
                <a:t>I/P</a:t>
              </a:r>
              <a:endParaRPr lang="en-US" sz="1200" dirty="0">
                <a:latin typeface="Times New Roman" panose="02020603050405020304" pitchFamily="18" charset="0"/>
                <a:cs typeface="Times New Roman" panose="02020603050405020304" pitchFamily="18" charset="0"/>
              </a:endParaRPr>
            </a:p>
          </p:txBody>
        </p:sp>
        <p:cxnSp>
          <p:nvCxnSpPr>
            <p:cNvPr id="50" name="Straight Connector 49"/>
            <p:cNvCxnSpPr>
              <a:endCxn id="41" idx="1"/>
            </p:cNvCxnSpPr>
            <p:nvPr/>
          </p:nvCxnSpPr>
          <p:spPr>
            <a:xfrm flipV="1">
              <a:off x="7271002" y="1141736"/>
              <a:ext cx="498211" cy="0"/>
            </a:xfrm>
            <a:prstGeom prst="line">
              <a:avLst/>
            </a:prstGeom>
            <a:ln>
              <a:prstDash val="dash"/>
            </a:ln>
          </p:spPr>
          <p:style>
            <a:lnRef idx="1">
              <a:schemeClr val="dk1"/>
            </a:lnRef>
            <a:fillRef idx="0">
              <a:schemeClr val="dk1"/>
            </a:fillRef>
            <a:effectRef idx="0">
              <a:schemeClr val="dk1"/>
            </a:effectRef>
            <a:fontRef idx="minor">
              <a:schemeClr val="tx1"/>
            </a:fontRef>
          </p:style>
        </p:cxnSp>
        <p:sp>
          <p:nvSpPr>
            <p:cNvPr id="51" name="TextBox 50"/>
            <p:cNvSpPr txBox="1"/>
            <p:nvPr/>
          </p:nvSpPr>
          <p:spPr>
            <a:xfrm>
              <a:off x="8232728" y="1328775"/>
              <a:ext cx="612842" cy="461665"/>
            </a:xfrm>
            <a:prstGeom prst="rect">
              <a:avLst/>
            </a:prstGeom>
            <a:noFill/>
          </p:spPr>
          <p:txBody>
            <a:bodyPr wrap="square" rtlCol="0">
              <a:spAutoFit/>
            </a:bodyPr>
            <a:lstStyle/>
            <a:p>
              <a:r>
                <a:rPr lang="en-US" sz="1200" dirty="0" smtClean="0"/>
                <a:t>4-20 mA</a:t>
              </a:r>
              <a:endParaRPr lang="en-US" sz="1200" dirty="0"/>
            </a:p>
          </p:txBody>
        </p:sp>
        <p:cxnSp>
          <p:nvCxnSpPr>
            <p:cNvPr id="52" name="Straight Arrow Connector 51"/>
            <p:cNvCxnSpPr/>
            <p:nvPr/>
          </p:nvCxnSpPr>
          <p:spPr>
            <a:xfrm>
              <a:off x="6793567" y="535497"/>
              <a:ext cx="0" cy="42175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55" name="TextBox 54"/>
            <p:cNvSpPr txBox="1"/>
            <p:nvPr/>
          </p:nvSpPr>
          <p:spPr>
            <a:xfrm>
              <a:off x="6793567" y="184467"/>
              <a:ext cx="846612" cy="461665"/>
            </a:xfrm>
            <a:prstGeom prst="rect">
              <a:avLst/>
            </a:prstGeom>
            <a:noFill/>
          </p:spPr>
          <p:txBody>
            <a:bodyPr wrap="square" rtlCol="0">
              <a:spAutoFit/>
            </a:bodyPr>
            <a:lstStyle/>
            <a:p>
              <a:r>
                <a:rPr lang="en-US" sz="1200" dirty="0" smtClean="0">
                  <a:latin typeface="Times New Roman" panose="02020603050405020304" pitchFamily="18" charset="0"/>
                  <a:cs typeface="Times New Roman" panose="02020603050405020304" pitchFamily="18" charset="0"/>
                </a:rPr>
                <a:t>Air supply</a:t>
              </a:r>
            </a:p>
            <a:p>
              <a:r>
                <a:rPr lang="en-US" sz="1200" dirty="0" smtClean="0">
                  <a:latin typeface="Times New Roman" panose="02020603050405020304" pitchFamily="18" charset="0"/>
                  <a:cs typeface="Times New Roman" panose="02020603050405020304" pitchFamily="18" charset="0"/>
                </a:rPr>
                <a:t>20 psig</a:t>
              </a:r>
              <a:endParaRPr lang="en-US" sz="1200" dirty="0">
                <a:latin typeface="Times New Roman" panose="02020603050405020304" pitchFamily="18" charset="0"/>
                <a:cs typeface="Times New Roman" panose="02020603050405020304" pitchFamily="18" charset="0"/>
              </a:endParaRPr>
            </a:p>
          </p:txBody>
        </p:sp>
        <p:grpSp>
          <p:nvGrpSpPr>
            <p:cNvPr id="74" name="Group 73"/>
            <p:cNvGrpSpPr/>
            <p:nvPr/>
          </p:nvGrpSpPr>
          <p:grpSpPr>
            <a:xfrm>
              <a:off x="5519059" y="1954082"/>
              <a:ext cx="469896" cy="399046"/>
              <a:chOff x="2782111" y="1282309"/>
              <a:chExt cx="469896" cy="399046"/>
            </a:xfrm>
          </p:grpSpPr>
          <p:grpSp>
            <p:nvGrpSpPr>
              <p:cNvPr id="73" name="Group 72"/>
              <p:cNvGrpSpPr/>
              <p:nvPr/>
            </p:nvGrpSpPr>
            <p:grpSpPr>
              <a:xfrm>
                <a:off x="2782111" y="1298659"/>
                <a:ext cx="379514" cy="298060"/>
                <a:chOff x="2782111" y="1298659"/>
                <a:chExt cx="379514" cy="298060"/>
              </a:xfrm>
            </p:grpSpPr>
            <p:sp>
              <p:nvSpPr>
                <p:cNvPr id="66" name="Flowchart: Collate 65"/>
                <p:cNvSpPr/>
                <p:nvPr/>
              </p:nvSpPr>
              <p:spPr>
                <a:xfrm>
                  <a:off x="2782111" y="1298659"/>
                  <a:ext cx="214508" cy="298060"/>
                </a:xfrm>
                <a:prstGeom prst="flowChartCollat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68" name="Straight Connector 67"/>
                <p:cNvCxnSpPr>
                  <a:stCxn id="66" idx="1"/>
                </p:cNvCxnSpPr>
                <p:nvPr/>
              </p:nvCxnSpPr>
              <p:spPr>
                <a:xfrm flipV="1">
                  <a:off x="2889365" y="1434431"/>
                  <a:ext cx="272260" cy="0"/>
                </a:xfrm>
                <a:prstGeom prst="line">
                  <a:avLst/>
                </a:prstGeom>
              </p:spPr>
              <p:style>
                <a:lnRef idx="1">
                  <a:schemeClr val="dk1"/>
                </a:lnRef>
                <a:fillRef idx="0">
                  <a:schemeClr val="dk1"/>
                </a:fillRef>
                <a:effectRef idx="0">
                  <a:schemeClr val="dk1"/>
                </a:effectRef>
                <a:fontRef idx="minor">
                  <a:schemeClr val="tx1"/>
                </a:fontRef>
              </p:style>
            </p:cxnSp>
            <p:cxnSp>
              <p:nvCxnSpPr>
                <p:cNvPr id="70" name="Straight Connector 69"/>
                <p:cNvCxnSpPr/>
                <p:nvPr/>
              </p:nvCxnSpPr>
              <p:spPr>
                <a:xfrm flipH="1">
                  <a:off x="3153375" y="1298659"/>
                  <a:ext cx="0" cy="298060"/>
                </a:xfrm>
                <a:prstGeom prst="line">
                  <a:avLst/>
                </a:prstGeom>
              </p:spPr>
              <p:style>
                <a:lnRef idx="1">
                  <a:schemeClr val="dk1"/>
                </a:lnRef>
                <a:fillRef idx="0">
                  <a:schemeClr val="dk1"/>
                </a:fillRef>
                <a:effectRef idx="0">
                  <a:schemeClr val="dk1"/>
                </a:effectRef>
                <a:fontRef idx="minor">
                  <a:schemeClr val="tx1"/>
                </a:fontRef>
              </p:style>
            </p:cxnSp>
          </p:grpSp>
          <p:sp>
            <p:nvSpPr>
              <p:cNvPr id="71" name="Arc 70"/>
              <p:cNvSpPr/>
              <p:nvPr/>
            </p:nvSpPr>
            <p:spPr>
              <a:xfrm rot="2883605">
                <a:off x="2825972" y="1255320"/>
                <a:ext cx="399046" cy="453024"/>
              </a:xfrm>
              <a:prstGeom prst="arc">
                <a:avLst>
                  <a:gd name="adj1" fmla="val 15337171"/>
                  <a:gd name="adj2" fmla="val 0"/>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grpSp>
        <p:cxnSp>
          <p:nvCxnSpPr>
            <p:cNvPr id="76" name="Straight Connector 75"/>
            <p:cNvCxnSpPr>
              <a:stCxn id="48" idx="2"/>
            </p:cNvCxnSpPr>
            <p:nvPr/>
          </p:nvCxnSpPr>
          <p:spPr>
            <a:xfrm>
              <a:off x="6772304" y="1407879"/>
              <a:ext cx="0" cy="731520"/>
            </a:xfrm>
            <a:prstGeom prst="line">
              <a:avLst/>
            </a:prstGeom>
          </p:spPr>
          <p:style>
            <a:lnRef idx="1">
              <a:schemeClr val="dk1"/>
            </a:lnRef>
            <a:fillRef idx="0">
              <a:schemeClr val="dk1"/>
            </a:fillRef>
            <a:effectRef idx="0">
              <a:schemeClr val="dk1"/>
            </a:effectRef>
            <a:fontRef idx="minor">
              <a:schemeClr val="tx1"/>
            </a:fontRef>
          </p:style>
        </p:cxnSp>
        <p:cxnSp>
          <p:nvCxnSpPr>
            <p:cNvPr id="78" name="Straight Connector 77"/>
            <p:cNvCxnSpPr/>
            <p:nvPr/>
          </p:nvCxnSpPr>
          <p:spPr>
            <a:xfrm flipH="1">
              <a:off x="5988955" y="2119462"/>
              <a:ext cx="783349" cy="0"/>
            </a:xfrm>
            <a:prstGeom prst="line">
              <a:avLst/>
            </a:prstGeom>
          </p:spPr>
          <p:style>
            <a:lnRef idx="1">
              <a:schemeClr val="dk1"/>
            </a:lnRef>
            <a:fillRef idx="0">
              <a:schemeClr val="dk1"/>
            </a:fillRef>
            <a:effectRef idx="0">
              <a:schemeClr val="dk1"/>
            </a:effectRef>
            <a:fontRef idx="minor">
              <a:schemeClr val="tx1"/>
            </a:fontRef>
          </p:style>
        </p:cxnSp>
        <p:grpSp>
          <p:nvGrpSpPr>
            <p:cNvPr id="88" name="Group 87"/>
            <p:cNvGrpSpPr/>
            <p:nvPr/>
          </p:nvGrpSpPr>
          <p:grpSpPr>
            <a:xfrm>
              <a:off x="6688026" y="1506819"/>
              <a:ext cx="149736" cy="124499"/>
              <a:chOff x="2966936" y="866895"/>
              <a:chExt cx="149736" cy="124499"/>
            </a:xfrm>
          </p:grpSpPr>
          <p:cxnSp>
            <p:nvCxnSpPr>
              <p:cNvPr id="89" name="Straight Connector 88"/>
              <p:cNvCxnSpPr/>
              <p:nvPr/>
            </p:nvCxnSpPr>
            <p:spPr>
              <a:xfrm flipH="1">
                <a:off x="2966936" y="866895"/>
                <a:ext cx="125417" cy="90360"/>
              </a:xfrm>
              <a:prstGeom prst="line">
                <a:avLst/>
              </a:prstGeom>
            </p:spPr>
            <p:style>
              <a:lnRef idx="1">
                <a:schemeClr val="dk1"/>
              </a:lnRef>
              <a:fillRef idx="0">
                <a:schemeClr val="dk1"/>
              </a:fillRef>
              <a:effectRef idx="0">
                <a:schemeClr val="dk1"/>
              </a:effectRef>
              <a:fontRef idx="minor">
                <a:schemeClr val="tx1"/>
              </a:fontRef>
            </p:style>
          </p:cxnSp>
          <p:cxnSp>
            <p:nvCxnSpPr>
              <p:cNvPr id="90" name="Straight Connector 89"/>
              <p:cNvCxnSpPr/>
              <p:nvPr/>
            </p:nvCxnSpPr>
            <p:spPr>
              <a:xfrm flipH="1">
                <a:off x="2991255" y="901034"/>
                <a:ext cx="125417" cy="90360"/>
              </a:xfrm>
              <a:prstGeom prst="line">
                <a:avLst/>
              </a:prstGeom>
            </p:spPr>
            <p:style>
              <a:lnRef idx="1">
                <a:schemeClr val="dk1"/>
              </a:lnRef>
              <a:fillRef idx="0">
                <a:schemeClr val="dk1"/>
              </a:fillRef>
              <a:effectRef idx="0">
                <a:schemeClr val="dk1"/>
              </a:effectRef>
              <a:fontRef idx="minor">
                <a:schemeClr val="tx1"/>
              </a:fontRef>
            </p:style>
          </p:cxnSp>
        </p:grpSp>
        <p:grpSp>
          <p:nvGrpSpPr>
            <p:cNvPr id="91" name="Group 90"/>
            <p:cNvGrpSpPr/>
            <p:nvPr/>
          </p:nvGrpSpPr>
          <p:grpSpPr>
            <a:xfrm>
              <a:off x="6693263" y="1751017"/>
              <a:ext cx="149736" cy="124499"/>
              <a:chOff x="2966936" y="866895"/>
              <a:chExt cx="149736" cy="124499"/>
            </a:xfrm>
          </p:grpSpPr>
          <p:cxnSp>
            <p:nvCxnSpPr>
              <p:cNvPr id="92" name="Straight Connector 91"/>
              <p:cNvCxnSpPr/>
              <p:nvPr/>
            </p:nvCxnSpPr>
            <p:spPr>
              <a:xfrm flipH="1">
                <a:off x="2966936" y="866895"/>
                <a:ext cx="125417" cy="90360"/>
              </a:xfrm>
              <a:prstGeom prst="line">
                <a:avLst/>
              </a:prstGeom>
            </p:spPr>
            <p:style>
              <a:lnRef idx="1">
                <a:schemeClr val="dk1"/>
              </a:lnRef>
              <a:fillRef idx="0">
                <a:schemeClr val="dk1"/>
              </a:fillRef>
              <a:effectRef idx="0">
                <a:schemeClr val="dk1"/>
              </a:effectRef>
              <a:fontRef idx="minor">
                <a:schemeClr val="tx1"/>
              </a:fontRef>
            </p:style>
          </p:cxnSp>
          <p:cxnSp>
            <p:nvCxnSpPr>
              <p:cNvPr id="93" name="Straight Connector 92"/>
              <p:cNvCxnSpPr/>
              <p:nvPr/>
            </p:nvCxnSpPr>
            <p:spPr>
              <a:xfrm flipH="1">
                <a:off x="2991255" y="901034"/>
                <a:ext cx="125417" cy="90360"/>
              </a:xfrm>
              <a:prstGeom prst="line">
                <a:avLst/>
              </a:prstGeom>
            </p:spPr>
            <p:style>
              <a:lnRef idx="1">
                <a:schemeClr val="dk1"/>
              </a:lnRef>
              <a:fillRef idx="0">
                <a:schemeClr val="dk1"/>
              </a:fillRef>
              <a:effectRef idx="0">
                <a:schemeClr val="dk1"/>
              </a:effectRef>
              <a:fontRef idx="minor">
                <a:schemeClr val="tx1"/>
              </a:fontRef>
            </p:style>
          </p:cxnSp>
        </p:grpSp>
        <p:grpSp>
          <p:nvGrpSpPr>
            <p:cNvPr id="108" name="Group 107"/>
            <p:cNvGrpSpPr/>
            <p:nvPr/>
          </p:nvGrpSpPr>
          <p:grpSpPr>
            <a:xfrm>
              <a:off x="6351169" y="2021321"/>
              <a:ext cx="131323" cy="190603"/>
              <a:chOff x="2441643" y="646132"/>
              <a:chExt cx="131323" cy="190603"/>
            </a:xfrm>
          </p:grpSpPr>
          <p:cxnSp>
            <p:nvCxnSpPr>
              <p:cNvPr id="109" name="Straight Connector 108"/>
              <p:cNvCxnSpPr/>
              <p:nvPr/>
            </p:nvCxnSpPr>
            <p:spPr>
              <a:xfrm flipH="1">
                <a:off x="2441643" y="646132"/>
                <a:ext cx="87549" cy="180719"/>
              </a:xfrm>
              <a:prstGeom prst="line">
                <a:avLst/>
              </a:prstGeom>
            </p:spPr>
            <p:style>
              <a:lnRef idx="1">
                <a:schemeClr val="dk1"/>
              </a:lnRef>
              <a:fillRef idx="0">
                <a:schemeClr val="dk1"/>
              </a:fillRef>
              <a:effectRef idx="0">
                <a:schemeClr val="dk1"/>
              </a:effectRef>
              <a:fontRef idx="minor">
                <a:schemeClr val="tx1"/>
              </a:fontRef>
            </p:style>
          </p:cxnSp>
          <p:cxnSp>
            <p:nvCxnSpPr>
              <p:cNvPr id="110" name="Straight Connector 109"/>
              <p:cNvCxnSpPr/>
              <p:nvPr/>
            </p:nvCxnSpPr>
            <p:spPr>
              <a:xfrm flipH="1">
                <a:off x="2485417" y="656016"/>
                <a:ext cx="87549" cy="180719"/>
              </a:xfrm>
              <a:prstGeom prst="line">
                <a:avLst/>
              </a:prstGeom>
            </p:spPr>
            <p:style>
              <a:lnRef idx="1">
                <a:schemeClr val="dk1"/>
              </a:lnRef>
              <a:fillRef idx="0">
                <a:schemeClr val="dk1"/>
              </a:fillRef>
              <a:effectRef idx="0">
                <a:schemeClr val="dk1"/>
              </a:effectRef>
              <a:fontRef idx="minor">
                <a:schemeClr val="tx1"/>
              </a:fontRef>
            </p:style>
          </p:cxnSp>
        </p:grpSp>
        <p:grpSp>
          <p:nvGrpSpPr>
            <p:cNvPr id="111" name="Group 110"/>
            <p:cNvGrpSpPr/>
            <p:nvPr/>
          </p:nvGrpSpPr>
          <p:grpSpPr>
            <a:xfrm>
              <a:off x="6108815" y="2038104"/>
              <a:ext cx="131323" cy="190603"/>
              <a:chOff x="2441643" y="646132"/>
              <a:chExt cx="131323" cy="190603"/>
            </a:xfrm>
          </p:grpSpPr>
          <p:cxnSp>
            <p:nvCxnSpPr>
              <p:cNvPr id="112" name="Straight Connector 111"/>
              <p:cNvCxnSpPr/>
              <p:nvPr/>
            </p:nvCxnSpPr>
            <p:spPr>
              <a:xfrm flipH="1">
                <a:off x="2441643" y="646132"/>
                <a:ext cx="87549" cy="180719"/>
              </a:xfrm>
              <a:prstGeom prst="line">
                <a:avLst/>
              </a:prstGeom>
            </p:spPr>
            <p:style>
              <a:lnRef idx="1">
                <a:schemeClr val="dk1"/>
              </a:lnRef>
              <a:fillRef idx="0">
                <a:schemeClr val="dk1"/>
              </a:fillRef>
              <a:effectRef idx="0">
                <a:schemeClr val="dk1"/>
              </a:effectRef>
              <a:fontRef idx="minor">
                <a:schemeClr val="tx1"/>
              </a:fontRef>
            </p:style>
          </p:cxnSp>
          <p:cxnSp>
            <p:nvCxnSpPr>
              <p:cNvPr id="113" name="Straight Connector 112"/>
              <p:cNvCxnSpPr/>
              <p:nvPr/>
            </p:nvCxnSpPr>
            <p:spPr>
              <a:xfrm flipH="1">
                <a:off x="2485417" y="656016"/>
                <a:ext cx="87549" cy="180719"/>
              </a:xfrm>
              <a:prstGeom prst="line">
                <a:avLst/>
              </a:prstGeom>
            </p:spPr>
            <p:style>
              <a:lnRef idx="1">
                <a:schemeClr val="dk1"/>
              </a:lnRef>
              <a:fillRef idx="0">
                <a:schemeClr val="dk1"/>
              </a:fillRef>
              <a:effectRef idx="0">
                <a:schemeClr val="dk1"/>
              </a:effectRef>
              <a:fontRef idx="minor">
                <a:schemeClr val="tx1"/>
              </a:fontRef>
            </p:style>
          </p:cxnSp>
        </p:grpSp>
        <p:sp>
          <p:nvSpPr>
            <p:cNvPr id="114" name="TextBox 113"/>
            <p:cNvSpPr txBox="1"/>
            <p:nvPr/>
          </p:nvSpPr>
          <p:spPr>
            <a:xfrm>
              <a:off x="6087829" y="1539870"/>
              <a:ext cx="612842" cy="461665"/>
            </a:xfrm>
            <a:prstGeom prst="rect">
              <a:avLst/>
            </a:prstGeom>
            <a:noFill/>
          </p:spPr>
          <p:txBody>
            <a:bodyPr wrap="square" rtlCol="0">
              <a:spAutoFit/>
            </a:bodyPr>
            <a:lstStyle/>
            <a:p>
              <a:r>
                <a:rPr lang="en-US" sz="1200" dirty="0" smtClean="0"/>
                <a:t>3-15 psig</a:t>
              </a:r>
              <a:endParaRPr lang="en-US" sz="1200" dirty="0"/>
            </a:p>
          </p:txBody>
        </p:sp>
      </p:grpSp>
      <p:sp>
        <p:nvSpPr>
          <p:cNvPr id="2" name="TextBox 1"/>
          <p:cNvSpPr txBox="1"/>
          <p:nvPr/>
        </p:nvSpPr>
        <p:spPr>
          <a:xfrm>
            <a:off x="463244" y="1375035"/>
            <a:ext cx="4002814" cy="400110"/>
          </a:xfrm>
          <a:prstGeom prst="rect">
            <a:avLst/>
          </a:prstGeom>
          <a:noFill/>
        </p:spPr>
        <p:txBody>
          <a:bodyPr wrap="square" rtlCol="0">
            <a:spAutoFit/>
          </a:bodyPr>
          <a:lstStyle/>
          <a:p>
            <a:r>
              <a:rPr lang="en-US" sz="2000" dirty="0" smtClean="0">
                <a:solidFill>
                  <a:srgbClr val="FF0000"/>
                </a:solidFill>
                <a:latin typeface="Times New Roman" panose="02020603050405020304" pitchFamily="18" charset="0"/>
                <a:cs typeface="Times New Roman" panose="02020603050405020304" pitchFamily="18" charset="0"/>
              </a:rPr>
              <a:t>Signal transmitted across the loop</a:t>
            </a:r>
            <a:endParaRPr lang="en-US" sz="2000" dirty="0">
              <a:solidFill>
                <a:srgbClr val="FF0000"/>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463244" y="2140746"/>
            <a:ext cx="3534770" cy="1477328"/>
          </a:xfrm>
          <a:prstGeom prst="rect">
            <a:avLst/>
          </a:prstGeom>
          <a:noFill/>
        </p:spPr>
        <p:txBody>
          <a:bodyPr wrap="square" rtlCol="0">
            <a:spAutoFit/>
          </a:bodyPr>
          <a:lstStyle/>
          <a:p>
            <a:r>
              <a:rPr lang="en-US" dirty="0" smtClean="0"/>
              <a:t>1- </a:t>
            </a:r>
            <a:r>
              <a:rPr lang="en-US" dirty="0" smtClean="0">
                <a:latin typeface="Times New Roman" panose="02020603050405020304" pitchFamily="18" charset="0"/>
                <a:cs typeface="Times New Roman" panose="02020603050405020304" pitchFamily="18" charset="0"/>
              </a:rPr>
              <a:t>Pneumatic  3-15psi</a:t>
            </a:r>
          </a:p>
          <a:p>
            <a:endParaRPr lang="en-US" dirty="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2- Electric   4-20 mA</a:t>
            </a:r>
          </a:p>
          <a:p>
            <a:endParaRPr lang="en-US" dirty="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3- Hydraulic </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983860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6"/>
          <p:cNvSpPr txBox="1"/>
          <p:nvPr/>
        </p:nvSpPr>
        <p:spPr>
          <a:xfrm>
            <a:off x="865059" y="2144691"/>
            <a:ext cx="3671248" cy="375487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en-US" sz="2800" dirty="0" smtClean="0">
                <a:latin typeface="Times New Roman" panose="02020603050405020304" pitchFamily="18" charset="0"/>
                <a:cs typeface="Times New Roman" panose="02020603050405020304" pitchFamily="18" charset="0"/>
              </a:rPr>
              <a:t>1- Flow</a:t>
            </a:r>
            <a:endParaRPr lang="en-US" sz="2800" dirty="0">
              <a:latin typeface="Times New Roman" panose="02020603050405020304" pitchFamily="18" charset="0"/>
              <a:cs typeface="Times New Roman" panose="02020603050405020304" pitchFamily="18" charset="0"/>
            </a:endParaRPr>
          </a:p>
          <a:p>
            <a:pPr>
              <a:lnSpc>
                <a:spcPct val="150000"/>
              </a:lnSpc>
            </a:pPr>
            <a:r>
              <a:rPr lang="en-US" sz="2800" dirty="0" smtClean="0">
                <a:latin typeface="Times New Roman" panose="02020603050405020304" pitchFamily="18" charset="0"/>
                <a:cs typeface="Times New Roman" panose="02020603050405020304" pitchFamily="18" charset="0"/>
              </a:rPr>
              <a:t>2-</a:t>
            </a:r>
            <a:r>
              <a:rPr lang="en-US" sz="2800" b="0" i="0" dirty="0" smtClean="0">
                <a:effectLst/>
                <a:latin typeface="Times New Roman" panose="02020603050405020304" pitchFamily="18" charset="0"/>
                <a:cs typeface="Times New Roman" panose="02020603050405020304" pitchFamily="18" charset="0"/>
              </a:rPr>
              <a:t> Temperature</a:t>
            </a:r>
          </a:p>
          <a:p>
            <a:pPr>
              <a:lnSpc>
                <a:spcPct val="150000"/>
              </a:lnSpc>
            </a:pPr>
            <a:r>
              <a:rPr lang="en-US" sz="2800" dirty="0" smtClean="0">
                <a:latin typeface="Times New Roman" panose="02020603050405020304" pitchFamily="18" charset="0"/>
                <a:cs typeface="Times New Roman" panose="02020603050405020304" pitchFamily="18" charset="0"/>
              </a:rPr>
              <a:t>3- Pressure</a:t>
            </a:r>
            <a:endParaRPr lang="en-US" sz="2800" dirty="0">
              <a:latin typeface="Times New Roman" panose="02020603050405020304" pitchFamily="18" charset="0"/>
              <a:cs typeface="Times New Roman" panose="02020603050405020304" pitchFamily="18" charset="0"/>
            </a:endParaRPr>
          </a:p>
          <a:p>
            <a:pPr>
              <a:lnSpc>
                <a:spcPct val="150000"/>
              </a:lnSpc>
            </a:pPr>
            <a:r>
              <a:rPr lang="en-US" sz="2800" dirty="0" smtClean="0">
                <a:latin typeface="Times New Roman" panose="02020603050405020304" pitchFamily="18" charset="0"/>
                <a:cs typeface="Times New Roman" panose="02020603050405020304" pitchFamily="18" charset="0"/>
              </a:rPr>
              <a:t>4- Level</a:t>
            </a:r>
          </a:p>
          <a:p>
            <a:pPr>
              <a:lnSpc>
                <a:spcPct val="150000"/>
              </a:lnSpc>
            </a:pPr>
            <a:r>
              <a:rPr lang="en-US" sz="2800" dirty="0" smtClean="0">
                <a:latin typeface="Times New Roman" panose="02020603050405020304" pitchFamily="18" charset="0"/>
                <a:cs typeface="Times New Roman" panose="02020603050405020304" pitchFamily="18" charset="0"/>
              </a:rPr>
              <a:t>5-</a:t>
            </a:r>
            <a:r>
              <a:rPr lang="en-US" sz="2800" b="0" i="0" dirty="0" smtClean="0">
                <a:effectLst/>
                <a:latin typeface="Times New Roman" panose="02020603050405020304" pitchFamily="18" charset="0"/>
                <a:cs typeface="Times New Roman" panose="02020603050405020304" pitchFamily="18" charset="0"/>
              </a:rPr>
              <a:t>  Concentration</a:t>
            </a:r>
          </a:p>
          <a:p>
            <a:endParaRPr lang="en-US" sz="2800" dirty="0">
              <a:latin typeface="Times New Roman" panose="02020603050405020304" pitchFamily="18" charset="0"/>
              <a:cs typeface="Times New Roman" panose="02020603050405020304" pitchFamily="18" charset="0"/>
            </a:endParaRPr>
          </a:p>
        </p:txBody>
      </p:sp>
      <p:sp>
        <p:nvSpPr>
          <p:cNvPr id="3" name="TextBox 2"/>
          <p:cNvSpPr txBox="1"/>
          <p:nvPr/>
        </p:nvSpPr>
        <p:spPr>
          <a:xfrm>
            <a:off x="2953166" y="576775"/>
            <a:ext cx="5978768" cy="461665"/>
          </a:xfrm>
          <a:prstGeom prst="rect">
            <a:avLst/>
          </a:prstGeom>
          <a:noFill/>
        </p:spPr>
        <p:txBody>
          <a:bodyPr wrap="square" rtlCol="0">
            <a:spAutoFit/>
          </a:bodyPr>
          <a:lstStyle/>
          <a:p>
            <a:r>
              <a:rPr lang="en-US" sz="2400" b="1" dirty="0" smtClean="0">
                <a:solidFill>
                  <a:srgbClr val="FF0000"/>
                </a:solidFill>
                <a:latin typeface="Times New Roman" panose="02020603050405020304" pitchFamily="18" charset="0"/>
                <a:cs typeface="Times New Roman" panose="02020603050405020304" pitchFamily="18" charset="0"/>
              </a:rPr>
              <a:t>Measuring elements for process control</a:t>
            </a:r>
            <a:endParaRPr lang="en-US" sz="2400" b="1" dirty="0">
              <a:solidFill>
                <a:srgbClr val="FF0000"/>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633046" y="1344670"/>
            <a:ext cx="8579193" cy="461665"/>
          </a:xfrm>
          <a:prstGeom prst="rect">
            <a:avLst/>
          </a:prstGeom>
          <a:noFill/>
        </p:spPr>
        <p:txBody>
          <a:bodyPr wrap="square" rtlCol="0">
            <a:spAutoFit/>
          </a:bodyPr>
          <a:lstStyle/>
          <a:p>
            <a:r>
              <a:rPr lang="en-US" sz="2400" dirty="0" smtClean="0">
                <a:latin typeface="Times New Roman" panose="02020603050405020304" pitchFamily="18" charset="0"/>
                <a:cs typeface="Times New Roman" panose="02020603050405020304" pitchFamily="18" charset="0"/>
              </a:rPr>
              <a:t>The five important measurement elements are</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675042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05219" y="611985"/>
            <a:ext cx="11204812" cy="646331"/>
          </a:xfrm>
          <a:prstGeom prst="rect">
            <a:avLst/>
          </a:prstGeom>
          <a:noFill/>
        </p:spPr>
        <p:txBody>
          <a:bodyPr wrap="square" rtlCol="0">
            <a:spAutoFit/>
          </a:bodyPr>
          <a:lstStyle/>
          <a:p>
            <a:r>
              <a:rPr lang="en-US" sz="3600" dirty="0" smtClean="0">
                <a:solidFill>
                  <a:srgbClr val="000099"/>
                </a:solidFill>
                <a:latin typeface="Times New Roman" panose="02020603050405020304" pitchFamily="18" charset="0"/>
                <a:cs typeface="Times New Roman" panose="02020603050405020304" pitchFamily="18" charset="0"/>
              </a:rPr>
              <a:t>1- Flow measurement ( volumetric or mass flowrate)</a:t>
            </a:r>
            <a:endParaRPr lang="en-US" sz="3600" dirty="0">
              <a:solidFill>
                <a:srgbClr val="000099"/>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744844" y="1603020"/>
            <a:ext cx="2557914" cy="461665"/>
          </a:xfrm>
          <a:prstGeom prst="rect">
            <a:avLst/>
          </a:prstGeom>
          <a:noFill/>
        </p:spPr>
        <p:txBody>
          <a:bodyPr wrap="square" rtlCol="0">
            <a:spAutoFit/>
          </a:bodyPr>
          <a:lstStyle/>
          <a:p>
            <a:r>
              <a:rPr lang="en-US" sz="2000" b="1" dirty="0" smtClean="0">
                <a:latin typeface="Times New Roman" panose="02020603050405020304" pitchFamily="18" charset="0"/>
                <a:cs typeface="Times New Roman" panose="02020603050405020304" pitchFamily="18" charset="0"/>
              </a:rPr>
              <a:t>(a). </a:t>
            </a:r>
            <a:r>
              <a:rPr lang="en-US" sz="2400" b="1" dirty="0" smtClean="0">
                <a:solidFill>
                  <a:srgbClr val="FF0000"/>
                </a:solidFill>
                <a:latin typeface="Times New Roman" panose="02020603050405020304" pitchFamily="18" charset="0"/>
                <a:cs typeface="Times New Roman" panose="02020603050405020304" pitchFamily="18" charset="0"/>
              </a:rPr>
              <a:t>Orifice plate</a:t>
            </a:r>
            <a:endParaRPr lang="en-US" sz="2400" b="1" dirty="0">
              <a:solidFill>
                <a:srgbClr val="FF0000"/>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744844" y="2233549"/>
            <a:ext cx="3036442" cy="461665"/>
          </a:xfrm>
          <a:prstGeom prst="rect">
            <a:avLst/>
          </a:prstGeom>
          <a:noFill/>
        </p:spPr>
        <p:txBody>
          <a:bodyPr wrap="square" rtlCol="0">
            <a:spAutoFit/>
          </a:bodyPr>
          <a:lstStyle/>
          <a:p>
            <a:r>
              <a:rPr lang="en-US" sz="2400" dirty="0" smtClean="0">
                <a:latin typeface="Times New Roman" panose="02020603050405020304" pitchFamily="18" charset="0"/>
                <a:cs typeface="Times New Roman" panose="02020603050405020304" pitchFamily="18" charset="0"/>
              </a:rPr>
              <a:t>(b). </a:t>
            </a:r>
            <a:r>
              <a:rPr lang="en-US" sz="2400" b="1" dirty="0" smtClean="0">
                <a:solidFill>
                  <a:srgbClr val="FF0000"/>
                </a:solidFill>
                <a:latin typeface="Times New Roman" panose="02020603050405020304" pitchFamily="18" charset="0"/>
                <a:cs typeface="Times New Roman" panose="02020603050405020304" pitchFamily="18" charset="0"/>
              </a:rPr>
              <a:t>Venturi meter</a:t>
            </a:r>
            <a:endParaRPr lang="en-US" sz="2400" b="1" dirty="0">
              <a:solidFill>
                <a:srgbClr val="FF0000"/>
              </a:solidFill>
              <a:latin typeface="Times New Roman" panose="02020603050405020304" pitchFamily="18" charset="0"/>
              <a:cs typeface="Times New Roman" panose="02020603050405020304" pitchFamily="18" charset="0"/>
            </a:endParaRPr>
          </a:p>
        </p:txBody>
      </p:sp>
      <p:sp>
        <p:nvSpPr>
          <p:cNvPr id="5" name="TextBox 1"/>
          <p:cNvSpPr txBox="1"/>
          <p:nvPr/>
        </p:nvSpPr>
        <p:spPr>
          <a:xfrm>
            <a:off x="728733" y="3032942"/>
            <a:ext cx="3706412" cy="46166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dirty="0" smtClean="0">
                <a:latin typeface="Times New Roman" panose="02020603050405020304" pitchFamily="18" charset="0"/>
                <a:cs typeface="Times New Roman" panose="02020603050405020304" pitchFamily="18" charset="0"/>
              </a:rPr>
              <a:t>(c). </a:t>
            </a:r>
            <a:r>
              <a:rPr lang="en-US" sz="2400" b="1" dirty="0" smtClean="0">
                <a:solidFill>
                  <a:srgbClr val="FF0000"/>
                </a:solidFill>
                <a:latin typeface="Times New Roman" panose="02020603050405020304" pitchFamily="18" charset="0"/>
                <a:cs typeface="Times New Roman" panose="02020603050405020304" pitchFamily="18" charset="0"/>
              </a:rPr>
              <a:t>Turbine flow meter</a:t>
            </a:r>
            <a:endParaRPr lang="en-US" sz="2400" b="1" dirty="0">
              <a:solidFill>
                <a:srgbClr val="FF0000"/>
              </a:solidFill>
              <a:latin typeface="Times New Roman" panose="02020603050405020304" pitchFamily="18" charset="0"/>
              <a:cs typeface="Times New Roman" panose="02020603050405020304" pitchFamily="18" charset="0"/>
            </a:endParaRPr>
          </a:p>
        </p:txBody>
      </p:sp>
      <p:sp>
        <p:nvSpPr>
          <p:cNvPr id="6" name="TextBox 1"/>
          <p:cNvSpPr txBox="1"/>
          <p:nvPr/>
        </p:nvSpPr>
        <p:spPr>
          <a:xfrm>
            <a:off x="805219" y="4001199"/>
            <a:ext cx="3706412" cy="46166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dirty="0" smtClean="0">
                <a:latin typeface="Times New Roman" panose="02020603050405020304" pitchFamily="18" charset="0"/>
                <a:cs typeface="Times New Roman" panose="02020603050405020304" pitchFamily="18" charset="0"/>
              </a:rPr>
              <a:t>(d). </a:t>
            </a:r>
            <a:r>
              <a:rPr lang="en-US" sz="2400" b="1" dirty="0" smtClean="0">
                <a:solidFill>
                  <a:srgbClr val="FF0000"/>
                </a:solidFill>
                <a:latin typeface="Times New Roman" panose="02020603050405020304" pitchFamily="18" charset="0"/>
                <a:cs typeface="Times New Roman" panose="02020603050405020304" pitchFamily="18" charset="0"/>
              </a:rPr>
              <a:t>Magnetic flow meter</a:t>
            </a:r>
            <a:endParaRPr lang="en-US" sz="24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123063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26729" y="456596"/>
            <a:ext cx="2899109" cy="523220"/>
          </a:xfrm>
          <a:prstGeom prst="rect">
            <a:avLst/>
          </a:prstGeom>
          <a:noFill/>
        </p:spPr>
        <p:txBody>
          <a:bodyPr wrap="square" rtlCol="0">
            <a:spAutoFit/>
          </a:bodyPr>
          <a:lstStyle/>
          <a:p>
            <a:r>
              <a:rPr lang="en-US" sz="2000" dirty="0" smtClean="0">
                <a:latin typeface="Times New Roman" panose="02020603050405020304" pitchFamily="18" charset="0"/>
                <a:cs typeface="Times New Roman" panose="02020603050405020304" pitchFamily="18" charset="0"/>
              </a:rPr>
              <a:t>(a</a:t>
            </a:r>
            <a:r>
              <a:rPr lang="en-US" sz="2800" dirty="0" smtClean="0">
                <a:latin typeface="Times New Roman" panose="02020603050405020304" pitchFamily="18" charset="0"/>
                <a:cs typeface="Times New Roman" panose="02020603050405020304" pitchFamily="18" charset="0"/>
              </a:rPr>
              <a:t>). </a:t>
            </a:r>
            <a:r>
              <a:rPr lang="en-US" sz="2800" dirty="0" smtClean="0">
                <a:solidFill>
                  <a:srgbClr val="FF0000"/>
                </a:solidFill>
                <a:latin typeface="Times New Roman" panose="02020603050405020304" pitchFamily="18" charset="0"/>
                <a:cs typeface="Times New Roman" panose="02020603050405020304" pitchFamily="18" charset="0"/>
              </a:rPr>
              <a:t>Orifice plate</a:t>
            </a:r>
            <a:endParaRPr lang="en-US" sz="2800" dirty="0">
              <a:solidFill>
                <a:srgbClr val="FF0000"/>
              </a:solidFill>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17148" r="17834"/>
          <a:stretch/>
        </p:blipFill>
        <p:spPr>
          <a:xfrm>
            <a:off x="3387725" y="1660746"/>
            <a:ext cx="2341756" cy="3601720"/>
          </a:xfrm>
          <a:prstGeom prst="rect">
            <a:avLst/>
          </a:prstGeom>
        </p:spPr>
      </p:pic>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30342" r="28562"/>
          <a:stretch/>
        </p:blipFill>
        <p:spPr>
          <a:xfrm>
            <a:off x="1272673" y="1456030"/>
            <a:ext cx="2007220" cy="365760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26482" y="4827643"/>
            <a:ext cx="3305175" cy="1381125"/>
          </a:xfrm>
          <a:prstGeom prst="rect">
            <a:avLst/>
          </a:prstGeom>
        </p:spPr>
      </p:pic>
      <p:pic>
        <p:nvPicPr>
          <p:cNvPr id="7" name="Picture 6"/>
          <p:cNvPicPr>
            <a:picLocks noChangeAspect="1"/>
          </p:cNvPicPr>
          <p:nvPr/>
        </p:nvPicPr>
        <p:blipFill rotWithShape="1">
          <a:blip r:embed="rId5">
            <a:extLst>
              <a:ext uri="{28A0092B-C50C-407E-A947-70E740481C1C}">
                <a14:useLocalDpi xmlns:a14="http://schemas.microsoft.com/office/drawing/2010/main" val="0"/>
              </a:ext>
            </a:extLst>
          </a:blip>
          <a:srcRect l="12942" r="18571"/>
          <a:stretch/>
        </p:blipFill>
        <p:spPr>
          <a:xfrm>
            <a:off x="6723063" y="687704"/>
            <a:ext cx="4481749" cy="3680968"/>
          </a:xfrm>
          <a:prstGeom prst="rect">
            <a:avLst/>
          </a:prstGeom>
        </p:spPr>
      </p:pic>
    </p:spTree>
    <p:extLst>
      <p:ext uri="{BB962C8B-B14F-4D97-AF65-F5344CB8AC3E}">
        <p14:creationId xmlns:p14="http://schemas.microsoft.com/office/powerpoint/2010/main" val="39917665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8134" y="336510"/>
            <a:ext cx="3036442" cy="461665"/>
          </a:xfrm>
          <a:prstGeom prst="rect">
            <a:avLst/>
          </a:prstGeom>
          <a:noFill/>
        </p:spPr>
        <p:txBody>
          <a:bodyPr wrap="square" rtlCol="0">
            <a:spAutoFit/>
          </a:bodyPr>
          <a:lstStyle/>
          <a:p>
            <a:r>
              <a:rPr lang="en-US" sz="2400" dirty="0" smtClean="0">
                <a:latin typeface="Times New Roman" panose="02020603050405020304" pitchFamily="18" charset="0"/>
                <a:cs typeface="Times New Roman" panose="02020603050405020304" pitchFamily="18" charset="0"/>
              </a:rPr>
              <a:t>(b). </a:t>
            </a:r>
            <a:r>
              <a:rPr lang="en-US" sz="2400" b="1" dirty="0" smtClean="0">
                <a:solidFill>
                  <a:srgbClr val="FF0000"/>
                </a:solidFill>
                <a:latin typeface="Times New Roman" panose="02020603050405020304" pitchFamily="18" charset="0"/>
                <a:cs typeface="Times New Roman" panose="02020603050405020304" pitchFamily="18" charset="0"/>
              </a:rPr>
              <a:t>Venturi meter</a:t>
            </a:r>
            <a:endParaRPr lang="en-US" sz="2400" b="1" dirty="0">
              <a:solidFill>
                <a:srgbClr val="FF0000"/>
              </a:solidFill>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8426" y="3672402"/>
            <a:ext cx="2466975" cy="1847850"/>
          </a:xfrm>
          <a:prstGeom prst="rect">
            <a:avLst/>
          </a:prstGeom>
        </p:spPr>
      </p:pic>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t="17546"/>
          <a:stretch/>
        </p:blipFill>
        <p:spPr>
          <a:xfrm>
            <a:off x="2569851" y="1028652"/>
            <a:ext cx="4408961" cy="2723013"/>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70196" y="3552483"/>
            <a:ext cx="3020130" cy="1888506"/>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29612" y="666142"/>
            <a:ext cx="4167655" cy="3054159"/>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840842" y="3851156"/>
            <a:ext cx="3286125" cy="1390650"/>
          </a:xfrm>
          <a:prstGeom prst="rect">
            <a:avLst/>
          </a:prstGeom>
        </p:spPr>
      </p:pic>
    </p:spTree>
    <p:extLst>
      <p:ext uri="{BB962C8B-B14F-4D97-AF65-F5344CB8AC3E}">
        <p14:creationId xmlns:p14="http://schemas.microsoft.com/office/powerpoint/2010/main" val="381411328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698</TotalTime>
  <Words>657</Words>
  <Application>Microsoft Office PowerPoint</Application>
  <PresentationFormat>Widescreen</PresentationFormat>
  <Paragraphs>255</Paragraphs>
  <Slides>37</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37</vt:i4>
      </vt:variant>
    </vt:vector>
  </HeadingPairs>
  <TitlesOfParts>
    <vt:vector size="44" baseType="lpstr">
      <vt:lpstr>Arial</vt:lpstr>
      <vt:lpstr>Arial</vt:lpstr>
      <vt:lpstr>Calibri</vt:lpstr>
      <vt:lpstr>Calibri Light</vt:lpstr>
      <vt:lpstr>Cambria Math</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harith</dc:creator>
  <cp:lastModifiedBy>harith</cp:lastModifiedBy>
  <cp:revision>57</cp:revision>
  <dcterms:created xsi:type="dcterms:W3CDTF">2020-05-09T20:47:01Z</dcterms:created>
  <dcterms:modified xsi:type="dcterms:W3CDTF">2020-05-10T19:40:54Z</dcterms:modified>
</cp:coreProperties>
</file>